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3"/>
  </p:notesMasterIdLst>
  <p:sldIdLst>
    <p:sldId id="256" r:id="rId2"/>
    <p:sldId id="300" r:id="rId3"/>
    <p:sldId id="301" r:id="rId4"/>
    <p:sldId id="302" r:id="rId5"/>
    <p:sldId id="261" r:id="rId6"/>
    <p:sldId id="303" r:id="rId7"/>
    <p:sldId id="262" r:id="rId8"/>
    <p:sldId id="268" r:id="rId9"/>
    <p:sldId id="270" r:id="rId10"/>
    <p:sldId id="271" r:id="rId11"/>
    <p:sldId id="283" r:id="rId12"/>
    <p:sldId id="273" r:id="rId13"/>
    <p:sldId id="274" r:id="rId14"/>
    <p:sldId id="294" r:id="rId15"/>
    <p:sldId id="295" r:id="rId16"/>
    <p:sldId id="296" r:id="rId17"/>
    <p:sldId id="276" r:id="rId18"/>
    <p:sldId id="299" r:id="rId19"/>
    <p:sldId id="297" r:id="rId20"/>
    <p:sldId id="298" r:id="rId21"/>
    <p:sldId id="285"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4C3B9"/>
    <a:srgbClr val="EDCAB4"/>
    <a:srgbClr val="D2AC93"/>
    <a:srgbClr val="CEBEB3"/>
    <a:srgbClr val="35637A"/>
    <a:srgbClr val="98D6D6"/>
    <a:srgbClr val="A6E2E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3541" autoAdjust="0"/>
    <p:restoredTop sz="78652" autoAdjust="0"/>
  </p:normalViewPr>
  <p:slideViewPr>
    <p:cSldViewPr snapToGrid="0">
      <p:cViewPr varScale="1">
        <p:scale>
          <a:sx n="100" d="100"/>
          <a:sy n="100" d="100"/>
        </p:scale>
        <p:origin x="498"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Participants</c:v>
                </c:pt>
              </c:strCache>
            </c:strRef>
          </c:tx>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1-1E22-4299-B78C-368A62D66AC0}"/>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3-1E22-4299-B78C-368A62D66AC0}"/>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5-1E22-4299-B78C-368A62D66AC0}"/>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Sheet1!$A$2:$A$4</c:f>
              <c:strCache>
                <c:ptCount val="3"/>
                <c:pt idx="0">
                  <c:v>Male</c:v>
                </c:pt>
                <c:pt idx="1">
                  <c:v>Female</c:v>
                </c:pt>
                <c:pt idx="2">
                  <c:v>Other</c:v>
                </c:pt>
              </c:strCache>
            </c:strRef>
          </c:cat>
          <c:val>
            <c:numRef>
              <c:f>Sheet1!$B$2:$B$4</c:f>
              <c:numCache>
                <c:formatCode>General</c:formatCode>
                <c:ptCount val="3"/>
                <c:pt idx="0">
                  <c:v>21</c:v>
                </c:pt>
                <c:pt idx="1">
                  <c:v>15</c:v>
                </c:pt>
                <c:pt idx="2">
                  <c:v>0</c:v>
                </c:pt>
              </c:numCache>
            </c:numRef>
          </c:val>
          <c:extLst>
            <c:ext xmlns:c16="http://schemas.microsoft.com/office/drawing/2014/chart" uri="{C3380CC4-5D6E-409C-BE32-E72D297353CC}">
              <c16:uniqueId val="{00000000-A1BD-482D-AEEE-26FC69659BD9}"/>
            </c:ext>
          </c:extLst>
        </c:ser>
        <c:dLbls>
          <c:dLblPos val="inEnd"/>
          <c:showLegendKey val="0"/>
          <c:showVal val="0"/>
          <c:showCatName val="0"/>
          <c:showSerName val="0"/>
          <c:showPercent val="1"/>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Opioid</c:v>
                </c:pt>
              </c:strCache>
            </c:strRef>
          </c:tx>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1-3587-48A8-B282-B4C6AB3ABDDD}"/>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3-3587-48A8-B282-B4C6AB3ABDDD}"/>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5-3587-48A8-B282-B4C6AB3ABDDD}"/>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Sheet1!$A$2:$A$4</c:f>
              <c:strCache>
                <c:ptCount val="3"/>
                <c:pt idx="0">
                  <c:v>Male</c:v>
                </c:pt>
                <c:pt idx="1">
                  <c:v>Female</c:v>
                </c:pt>
                <c:pt idx="2">
                  <c:v>Other</c:v>
                </c:pt>
              </c:strCache>
            </c:strRef>
          </c:cat>
          <c:val>
            <c:numRef>
              <c:f>Sheet1!$B$2:$B$4</c:f>
              <c:numCache>
                <c:formatCode>General</c:formatCode>
                <c:ptCount val="3"/>
                <c:pt idx="0">
                  <c:v>38</c:v>
                </c:pt>
                <c:pt idx="1">
                  <c:v>62</c:v>
                </c:pt>
                <c:pt idx="2">
                  <c:v>0</c:v>
                </c:pt>
              </c:numCache>
            </c:numRef>
          </c:val>
          <c:extLst>
            <c:ext xmlns:c16="http://schemas.microsoft.com/office/drawing/2014/chart" uri="{C3380CC4-5D6E-409C-BE32-E72D297353CC}">
              <c16:uniqueId val="{00000000-AB6F-4D49-AE02-E82607E679BE}"/>
            </c:ext>
          </c:extLst>
        </c:ser>
        <c:dLbls>
          <c:dLblPos val="inEnd"/>
          <c:showLegendKey val="0"/>
          <c:showVal val="0"/>
          <c:showCatName val="0"/>
          <c:showSerName val="0"/>
          <c:showPercent val="1"/>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44">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2.xml><?xml version="1.0" encoding="utf-8"?>
<cs:chartStyle xmlns:cs="http://schemas.microsoft.com/office/drawing/2012/chartStyle" xmlns:a="http://schemas.openxmlformats.org/drawingml/2006/main" id="344">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media/image1.png>
</file>

<file path=ppt/media/image10.jpeg>
</file>

<file path=ppt/media/image11.jpeg>
</file>

<file path=ppt/media/image12.png>
</file>

<file path=ppt/media/image13.jpeg>
</file>

<file path=ppt/media/image14.jpeg>
</file>

<file path=ppt/media/image15.png>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jpeg>
</file>

<file path=ppt/media/image37.jpeg>
</file>

<file path=ppt/media/image38.jpeg>
</file>

<file path=ppt/media/image39.png>
</file>

<file path=ppt/media/image4.png>
</file>

<file path=ppt/media/image40.png>
</file>

<file path=ppt/media/image41.png>
</file>

<file path=ppt/media/image42.jpeg>
</file>

<file path=ppt/media/image43.jpeg>
</file>

<file path=ppt/media/image44.jpe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6D38C52-F2F1-4877-A83C-61A477D8B650}" type="datetimeFigureOut">
              <a:rPr lang="en-US"/>
              <a:t>8/27/2021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88B3902-2559-42DE-B4E1-7C7741233005}" type="slidenum">
              <a:rPr lang="en-US"/>
              <a:t>‹#›</a:t>
            </a:fld>
            <a:endParaRPr lang="en-US"/>
          </a:p>
        </p:txBody>
      </p:sp>
    </p:spTree>
    <p:extLst>
      <p:ext uri="{BB962C8B-B14F-4D97-AF65-F5344CB8AC3E}">
        <p14:creationId xmlns:p14="http://schemas.microsoft.com/office/powerpoint/2010/main" val="24403563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tabLst>
                <a:tab pos="457200" algn="l"/>
              </a:tabLst>
            </a:pPr>
            <a:r>
              <a:rPr lang="en-US" sz="1800" dirty="0">
                <a:effectLst/>
                <a:latin typeface="Calibri" panose="020F0502020204030204" pitchFamily="34" charset="0"/>
                <a:ea typeface="Calibri" panose="020F0502020204030204" pitchFamily="34" charset="0"/>
                <a:cs typeface="Times New Roman" panose="02020603050405020304" pitchFamily="18" charset="0"/>
              </a:rPr>
              <a:t>We appreciate the opportunity to present our paper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OpiTrack</a:t>
            </a:r>
            <a:r>
              <a:rPr lang="en-US" sz="1800" dirty="0">
                <a:effectLst/>
                <a:latin typeface="Calibri" panose="020F0502020204030204" pitchFamily="34" charset="0"/>
                <a:ea typeface="Calibri" panose="020F0502020204030204" pitchFamily="34" charset="0"/>
                <a:cs typeface="Times New Roman" panose="02020603050405020304" pitchFamily="18" charset="0"/>
              </a:rPr>
              <a:t>: A Wearable-based Clinical Opioid Use Tracker with Temporal Convolutional Attention Networks”. This work was a collaborative effort between UMass Amherst Department of Computer </a:t>
            </a:r>
            <a:r>
              <a:rPr lang="en-US" sz="1800">
                <a:effectLst/>
                <a:latin typeface="Calibri" panose="020F0502020204030204" pitchFamily="34" charset="0"/>
                <a:ea typeface="Calibri" panose="020F0502020204030204" pitchFamily="34" charset="0"/>
                <a:cs typeface="Times New Roman" panose="02020603050405020304" pitchFamily="18" charset="0"/>
              </a:rPr>
              <a:t>Science and </a:t>
            </a:r>
            <a:r>
              <a:rPr lang="en-US" sz="1800" dirty="0">
                <a:effectLst/>
                <a:latin typeface="Calibri" panose="020F0502020204030204" pitchFamily="34" charset="0"/>
                <a:ea typeface="Calibri" panose="020F0502020204030204" pitchFamily="34" charset="0"/>
                <a:cs typeface="Times New Roman" panose="02020603050405020304" pitchFamily="18" charset="0"/>
              </a:rPr>
              <a:t>the  UMass Medical School Division of Medical toxicology. My name is Bhanu Teja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Gullapalli</a:t>
            </a: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phd</a:t>
            </a:r>
            <a:r>
              <a:rPr lang="en-US" sz="1800" dirty="0">
                <a:effectLst/>
                <a:latin typeface="Calibri" panose="020F0502020204030204" pitchFamily="34" charset="0"/>
                <a:ea typeface="Calibri" panose="020F0502020204030204" pitchFamily="34" charset="0"/>
                <a:cs typeface="Times New Roman" panose="02020603050405020304" pitchFamily="18" charset="0"/>
              </a:rPr>
              <a:t> student at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Umass</a:t>
            </a:r>
            <a:r>
              <a:rPr lang="en-US" sz="1800" dirty="0">
                <a:effectLst/>
                <a:latin typeface="Calibri" panose="020F0502020204030204" pitchFamily="34" charset="0"/>
                <a:ea typeface="Calibri" panose="020F0502020204030204" pitchFamily="34" charset="0"/>
                <a:cs typeface="Times New Roman" panose="02020603050405020304" pitchFamily="18" charset="0"/>
              </a:rPr>
              <a:t> Amherst. </a:t>
            </a:r>
            <a:r>
              <a:rPr lang="en-US" sz="2800" b="0" i="0" dirty="0">
                <a:solidFill>
                  <a:srgbClr val="1D1C1D"/>
                </a:solidFill>
                <a:effectLst/>
                <a:latin typeface="Slack-Lato"/>
              </a:rPr>
              <a:t>Today Dr. Stephanie </a:t>
            </a:r>
            <a:r>
              <a:rPr lang="en-US" sz="2800" b="0" i="0" dirty="0" err="1">
                <a:solidFill>
                  <a:srgbClr val="1D1C1D"/>
                </a:solidFill>
                <a:effectLst/>
                <a:latin typeface="Slack-Lato"/>
              </a:rPr>
              <a:t>Carreiro</a:t>
            </a:r>
            <a:r>
              <a:rPr lang="en-US" sz="2800" b="0" i="0" dirty="0">
                <a:solidFill>
                  <a:srgbClr val="1D1C1D"/>
                </a:solidFill>
                <a:effectLst/>
                <a:latin typeface="Slack-Lato"/>
              </a:rPr>
              <a:t> and I will jointly present our work.</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788B3902-2559-42DE-B4E1-7C7741233005}" type="slidenum">
              <a:rPr lang="en-US" smtClean="0"/>
              <a:t>1</a:t>
            </a:fld>
            <a:endParaRPr lang="en-US"/>
          </a:p>
        </p:txBody>
      </p:sp>
    </p:spTree>
    <p:extLst>
      <p:ext uri="{BB962C8B-B14F-4D97-AF65-F5344CB8AC3E}">
        <p14:creationId xmlns:p14="http://schemas.microsoft.com/office/powerpoint/2010/main" val="3127142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input to the model is a time-windowed multimodal physiological signal. While performing paired t-test analysis, we observed different features from different modalities showed different trends during an administration. To capture these unique modality-specific trends, our model at first uses Depthwise convolution to extract features from each modality separately. Going forward, we use convolutions which capture cross-modality interactions.</a:t>
            </a:r>
          </a:p>
        </p:txBody>
      </p:sp>
      <p:sp>
        <p:nvSpPr>
          <p:cNvPr id="4" name="Slide Number Placeholder 3"/>
          <p:cNvSpPr>
            <a:spLocks noGrp="1"/>
          </p:cNvSpPr>
          <p:nvPr>
            <p:ph type="sldNum" sz="quarter" idx="5"/>
          </p:nvPr>
        </p:nvSpPr>
        <p:spPr/>
        <p:txBody>
          <a:bodyPr/>
          <a:lstStyle/>
          <a:p>
            <a:fld id="{788B3902-2559-42DE-B4E1-7C7741233005}" type="slidenum">
              <a:rPr lang="en-US" smtClean="0"/>
              <a:t>10</a:t>
            </a:fld>
            <a:endParaRPr lang="en-US"/>
          </a:p>
        </p:txBody>
      </p:sp>
    </p:spTree>
    <p:extLst>
      <p:ext uri="{BB962C8B-B14F-4D97-AF65-F5344CB8AC3E}">
        <p14:creationId xmlns:p14="http://schemas.microsoft.com/office/powerpoint/2010/main" val="15329561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 relatively large time-sequences as input is required for opioid use modeling due to the inherent time delay for the opioid to metabolize in the body. To consider such large input time-sequences we use TCN architecture. TCN’s are a combination of RNN’s and CNN’s,  the key characteristic of TCN are causal dilated convolutions. These convolutions allow the receptive field of model to grow exponential of networks depth allowing the model to capture larger time-sequences.</a:t>
            </a:r>
          </a:p>
        </p:txBody>
      </p:sp>
      <p:sp>
        <p:nvSpPr>
          <p:cNvPr id="4" name="Slide Number Placeholder 3"/>
          <p:cNvSpPr>
            <a:spLocks noGrp="1"/>
          </p:cNvSpPr>
          <p:nvPr>
            <p:ph type="sldNum" sz="quarter" idx="5"/>
          </p:nvPr>
        </p:nvSpPr>
        <p:spPr/>
        <p:txBody>
          <a:bodyPr/>
          <a:lstStyle/>
          <a:p>
            <a:fld id="{788B3902-2559-42DE-B4E1-7C7741233005}" type="slidenum">
              <a:rPr lang="en-US" smtClean="0"/>
              <a:t>11</a:t>
            </a:fld>
            <a:endParaRPr lang="en-US"/>
          </a:p>
        </p:txBody>
      </p:sp>
    </p:spTree>
    <p:extLst>
      <p:ext uri="{BB962C8B-B14F-4D97-AF65-F5344CB8AC3E}">
        <p14:creationId xmlns:p14="http://schemas.microsoft.com/office/powerpoint/2010/main" val="27645803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LinLibertineT"/>
              </a:rPr>
              <a:t>To weigh the contributions of different modalities, we use a channel-attention block and to aid the model in attending to only the important time points we use a temporal-based self-attention block. Please refer to our paper for more information about these blocks.</a:t>
            </a:r>
            <a:endParaRPr lang="en-US" dirty="0"/>
          </a:p>
        </p:txBody>
      </p:sp>
      <p:sp>
        <p:nvSpPr>
          <p:cNvPr id="4" name="Slide Number Placeholder 3"/>
          <p:cNvSpPr>
            <a:spLocks noGrp="1"/>
          </p:cNvSpPr>
          <p:nvPr>
            <p:ph type="sldNum" sz="quarter" idx="5"/>
          </p:nvPr>
        </p:nvSpPr>
        <p:spPr/>
        <p:txBody>
          <a:bodyPr/>
          <a:lstStyle/>
          <a:p>
            <a:fld id="{788B3902-2559-42DE-B4E1-7C7741233005}" type="slidenum">
              <a:rPr lang="en-US" smtClean="0"/>
              <a:t>12</a:t>
            </a:fld>
            <a:endParaRPr lang="en-US"/>
          </a:p>
        </p:txBody>
      </p:sp>
    </p:spTree>
    <p:extLst>
      <p:ext uri="{BB962C8B-B14F-4D97-AF65-F5344CB8AC3E}">
        <p14:creationId xmlns:p14="http://schemas.microsoft.com/office/powerpoint/2010/main" val="39999063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Coming to the results, for the opioid administration detection which is a binary classification, following is the combined confusion matrix  from LOSO, we got mean weighted F1-score of 0.8</a:t>
            </a:r>
          </a:p>
          <a:p>
            <a:r>
              <a:rPr lang="en-US" dirty="0"/>
              <a:t>For opioid moment prediction, following is the scatter plot between actual  administration time and predicted administration, we got mean NMAE of 8.6 mins</a:t>
            </a:r>
          </a:p>
          <a:p>
            <a:endParaRPr lang="en-US" dirty="0"/>
          </a:p>
        </p:txBody>
      </p:sp>
      <p:sp>
        <p:nvSpPr>
          <p:cNvPr id="4" name="Slide Number Placeholder 3"/>
          <p:cNvSpPr>
            <a:spLocks noGrp="1"/>
          </p:cNvSpPr>
          <p:nvPr>
            <p:ph type="sldNum" sz="quarter" idx="5"/>
          </p:nvPr>
        </p:nvSpPr>
        <p:spPr/>
        <p:txBody>
          <a:bodyPr/>
          <a:lstStyle/>
          <a:p>
            <a:fld id="{788B3902-2559-42DE-B4E1-7C7741233005}" type="slidenum">
              <a:rPr lang="en-US" smtClean="0"/>
              <a:t>13</a:t>
            </a:fld>
            <a:endParaRPr lang="en-US"/>
          </a:p>
        </p:txBody>
      </p:sp>
    </p:spTree>
    <p:extLst>
      <p:ext uri="{BB962C8B-B14F-4D97-AF65-F5344CB8AC3E}">
        <p14:creationId xmlns:p14="http://schemas.microsoft.com/office/powerpoint/2010/main" val="28161792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next broke down the performance of our model across different demographic groups. We observed that while the model in general performed well in both Female and Male, it is slightly better in males. We consider this result with caution, as the reason might be females having more opioid administration  while having a smaller dataset size in our case.</a:t>
            </a:r>
          </a:p>
        </p:txBody>
      </p:sp>
      <p:sp>
        <p:nvSpPr>
          <p:cNvPr id="4" name="Slide Number Placeholder 3"/>
          <p:cNvSpPr>
            <a:spLocks noGrp="1"/>
          </p:cNvSpPr>
          <p:nvPr>
            <p:ph type="sldNum" sz="quarter" idx="5"/>
          </p:nvPr>
        </p:nvSpPr>
        <p:spPr/>
        <p:txBody>
          <a:bodyPr/>
          <a:lstStyle/>
          <a:p>
            <a:fld id="{788B3902-2559-42DE-B4E1-7C7741233005}" type="slidenum">
              <a:rPr lang="en-US" smtClean="0"/>
              <a:t>14</a:t>
            </a:fld>
            <a:endParaRPr lang="en-US"/>
          </a:p>
        </p:txBody>
      </p:sp>
    </p:spTree>
    <p:extLst>
      <p:ext uri="{BB962C8B-B14F-4D97-AF65-F5344CB8AC3E}">
        <p14:creationId xmlns:p14="http://schemas.microsoft.com/office/powerpoint/2010/main" val="26994446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Across different BMI categories , the model performed uniformly. Previous studies had shown to indicate relatively similar </a:t>
            </a:r>
            <a:r>
              <a:rPr lang="en-US" dirty="0" err="1"/>
              <a:t>pharmacokinectics</a:t>
            </a:r>
            <a:r>
              <a:rPr lang="en-US" dirty="0"/>
              <a:t> irrespective of the BMI ranges.</a:t>
            </a:r>
          </a:p>
        </p:txBody>
      </p:sp>
      <p:sp>
        <p:nvSpPr>
          <p:cNvPr id="4" name="Slide Number Placeholder 3"/>
          <p:cNvSpPr>
            <a:spLocks noGrp="1"/>
          </p:cNvSpPr>
          <p:nvPr>
            <p:ph type="sldNum" sz="quarter" idx="5"/>
          </p:nvPr>
        </p:nvSpPr>
        <p:spPr/>
        <p:txBody>
          <a:bodyPr/>
          <a:lstStyle/>
          <a:p>
            <a:fld id="{788B3902-2559-42DE-B4E1-7C7741233005}" type="slidenum">
              <a:rPr lang="en-US" smtClean="0"/>
              <a:t>15</a:t>
            </a:fld>
            <a:endParaRPr lang="en-US"/>
          </a:p>
        </p:txBody>
      </p:sp>
    </p:spTree>
    <p:extLst>
      <p:ext uri="{BB962C8B-B14F-4D97-AF65-F5344CB8AC3E}">
        <p14:creationId xmlns:p14="http://schemas.microsoft.com/office/powerpoint/2010/main" val="180603557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Repeated opioid exposure can lead to opioid tolerance, requiring as a result higher amount of dosage to reach certain effect. We observed that it is easier to detect in participants who previously had no exposure to opioid as compared to participants who are chronic users.</a:t>
            </a:r>
          </a:p>
        </p:txBody>
      </p:sp>
      <p:sp>
        <p:nvSpPr>
          <p:cNvPr id="4" name="Slide Number Placeholder 3"/>
          <p:cNvSpPr>
            <a:spLocks noGrp="1"/>
          </p:cNvSpPr>
          <p:nvPr>
            <p:ph type="sldNum" sz="quarter" idx="5"/>
          </p:nvPr>
        </p:nvSpPr>
        <p:spPr/>
        <p:txBody>
          <a:bodyPr/>
          <a:lstStyle/>
          <a:p>
            <a:fld id="{788B3902-2559-42DE-B4E1-7C7741233005}" type="slidenum">
              <a:rPr lang="en-US" smtClean="0"/>
              <a:t>16</a:t>
            </a:fld>
            <a:endParaRPr lang="en-US"/>
          </a:p>
        </p:txBody>
      </p:sp>
    </p:spTree>
    <p:extLst>
      <p:ext uri="{BB962C8B-B14F-4D97-AF65-F5344CB8AC3E}">
        <p14:creationId xmlns:p14="http://schemas.microsoft.com/office/powerpoint/2010/main" val="188529786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we did an ablation-based study to observe the importance of different physiological signals. To find the importance of a modality, we removed it from all the inputs and retrained the model with the remaining modalities. Our hypothesis is that the decrease in performance reflects the modality’s importance. We observed that HR and IBI signals contributed the most for opioid administration detection and HR,EDA and ACC contributed the most for moment prediction. Skin temp was the least important for both the cases , we believe this is due to inconsistent nature of opioids to cause variable degree of increase and decrease in temperatures after administration.</a:t>
            </a:r>
          </a:p>
        </p:txBody>
      </p:sp>
      <p:sp>
        <p:nvSpPr>
          <p:cNvPr id="4" name="Slide Number Placeholder 3"/>
          <p:cNvSpPr>
            <a:spLocks noGrp="1"/>
          </p:cNvSpPr>
          <p:nvPr>
            <p:ph type="sldNum" sz="quarter" idx="5"/>
          </p:nvPr>
        </p:nvSpPr>
        <p:spPr/>
        <p:txBody>
          <a:bodyPr/>
          <a:lstStyle/>
          <a:p>
            <a:fld id="{788B3902-2559-42DE-B4E1-7C7741233005}" type="slidenum">
              <a:rPr lang="en-US" smtClean="0"/>
              <a:t>17</a:t>
            </a:fld>
            <a:endParaRPr lang="en-US"/>
          </a:p>
        </p:txBody>
      </p:sp>
    </p:spTree>
    <p:extLst>
      <p:ext uri="{BB962C8B-B14F-4D97-AF65-F5344CB8AC3E}">
        <p14:creationId xmlns:p14="http://schemas.microsoft.com/office/powerpoint/2010/main" val="166102743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While the feature relevance analysis was able to show the overall importance of different modalities,  next we wanted to investigate how our model placed importance on different modalities and time instances for individual predictions, for this we apply a backpropagation based attribution method called Gradient*input in which we compute the importance of the input features by taking the partial derivatives of output with respect to the input and multiplying this by the input itself. </a:t>
            </a:r>
          </a:p>
          <a:p>
            <a:r>
              <a:rPr lang="en-US" dirty="0"/>
              <a:t>Consider the following example –</a:t>
            </a:r>
          </a:p>
          <a:p>
            <a:r>
              <a:rPr lang="en-US" dirty="0"/>
              <a:t>The first subplot shows the input signal</a:t>
            </a:r>
          </a:p>
          <a:p>
            <a:r>
              <a:rPr lang="en-US" dirty="0"/>
              <a:t>The second subplot shows the output of Gradient*input  method, this gives an overview of the importance of different modalities</a:t>
            </a:r>
          </a:p>
          <a:p>
            <a:r>
              <a:rPr lang="en-US" dirty="0"/>
              <a:t>The third subplot shows the importance of different timepoints</a:t>
            </a:r>
          </a:p>
          <a:p>
            <a:endParaRPr lang="en-US" dirty="0"/>
          </a:p>
          <a:p>
            <a:r>
              <a:rPr lang="en-US" dirty="0"/>
              <a:t>In this case, EDA,IBI, HR signals contributed the most.</a:t>
            </a:r>
          </a:p>
          <a:p>
            <a:r>
              <a:rPr lang="en-US" dirty="0"/>
              <a:t>Please refer to our paper for more examples and detailed explanations. </a:t>
            </a:r>
          </a:p>
        </p:txBody>
      </p:sp>
      <p:sp>
        <p:nvSpPr>
          <p:cNvPr id="4" name="Slide Number Placeholder 3"/>
          <p:cNvSpPr>
            <a:spLocks noGrp="1"/>
          </p:cNvSpPr>
          <p:nvPr>
            <p:ph type="sldNum" sz="quarter" idx="5"/>
          </p:nvPr>
        </p:nvSpPr>
        <p:spPr/>
        <p:txBody>
          <a:bodyPr/>
          <a:lstStyle/>
          <a:p>
            <a:fld id="{788B3902-2559-42DE-B4E1-7C7741233005}" type="slidenum">
              <a:rPr lang="en-US" smtClean="0"/>
              <a:t>18</a:t>
            </a:fld>
            <a:endParaRPr lang="en-US"/>
          </a:p>
        </p:txBody>
      </p:sp>
    </p:spTree>
    <p:extLst>
      <p:ext uri="{BB962C8B-B14F-4D97-AF65-F5344CB8AC3E}">
        <p14:creationId xmlns:p14="http://schemas.microsoft.com/office/powerpoint/2010/main" val="6342981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Going forward , we are actively exploring 2 directions</a:t>
            </a:r>
          </a:p>
          <a:p>
            <a:endParaRPr lang="en-US" dirty="0"/>
          </a:p>
          <a:p>
            <a:r>
              <a:rPr lang="en-US" dirty="0"/>
              <a:t>1)Can we detect opioid administrations taken orally, and if so , what are physiological differences between IV and oral administrations</a:t>
            </a:r>
          </a:p>
        </p:txBody>
      </p:sp>
      <p:sp>
        <p:nvSpPr>
          <p:cNvPr id="4" name="Slide Number Placeholder 3"/>
          <p:cNvSpPr>
            <a:spLocks noGrp="1"/>
          </p:cNvSpPr>
          <p:nvPr>
            <p:ph type="sldNum" sz="quarter" idx="5"/>
          </p:nvPr>
        </p:nvSpPr>
        <p:spPr/>
        <p:txBody>
          <a:bodyPr/>
          <a:lstStyle/>
          <a:p>
            <a:fld id="{788B3902-2559-42DE-B4E1-7C7741233005}" type="slidenum">
              <a:rPr lang="en-US" smtClean="0"/>
              <a:t>19</a:t>
            </a:fld>
            <a:endParaRPr lang="en-US"/>
          </a:p>
        </p:txBody>
      </p:sp>
    </p:spTree>
    <p:extLst>
      <p:ext uri="{BB962C8B-B14F-4D97-AF65-F5344CB8AC3E}">
        <p14:creationId xmlns:p14="http://schemas.microsoft.com/office/powerpoint/2010/main" val="11478156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 name="PlaceHolder 1"/>
          <p:cNvSpPr>
            <a:spLocks noGrp="1" noRot="1" noChangeAspect="1"/>
          </p:cNvSpPr>
          <p:nvPr>
            <p:ph type="sldImg"/>
          </p:nvPr>
        </p:nvSpPr>
        <p:spPr>
          <a:xfrm>
            <a:off x="685800" y="1143000"/>
            <a:ext cx="5486400" cy="3086100"/>
          </a:xfrm>
          <a:prstGeom prst="rect">
            <a:avLst/>
          </a:prstGeom>
        </p:spPr>
      </p:sp>
      <p:sp>
        <p:nvSpPr>
          <p:cNvPr id="193" name="PlaceHolder 2"/>
          <p:cNvSpPr>
            <a:spLocks noGrp="1"/>
          </p:cNvSpPr>
          <p:nvPr>
            <p:ph type="body"/>
          </p:nvPr>
        </p:nvSpPr>
        <p:spPr>
          <a:xfrm>
            <a:off x="685800" y="4400640"/>
            <a:ext cx="5486040" cy="3600000"/>
          </a:xfrm>
          <a:prstGeom prst="rect">
            <a:avLst/>
          </a:prstGeom>
        </p:spPr>
        <p:txBody>
          <a:bodyPr/>
          <a:lstStyle/>
          <a:p>
            <a:pPr marL="285840" indent="-285480">
              <a:lnSpc>
                <a:spcPct val="100000"/>
              </a:lnSpc>
              <a:buClr>
                <a:srgbClr val="000000"/>
              </a:buClr>
              <a:buFont typeface="Arial,Sans-Serif"/>
              <a:buChar char="•"/>
            </a:pPr>
            <a:r>
              <a:rPr lang="en-US" sz="1200" b="0" strike="noStrike" spc="-1">
                <a:solidFill>
                  <a:srgbClr val="000000"/>
                </a:solidFill>
                <a:latin typeface="+mn-lt"/>
                <a:ea typeface="+mn-ea"/>
              </a:rPr>
              <a:t>Opioids are a class of drug that bind to receptors in the brain and nervous system.  In addition to providing effective pain relief, they have a number of other physiologic effects including euphoria and sedation. </a:t>
            </a:r>
            <a:endParaRPr lang="en-US" sz="1200" b="0" strike="noStrike" spc="-1">
              <a:latin typeface="Arial"/>
            </a:endParaRPr>
          </a:p>
          <a:p>
            <a:pPr>
              <a:lnSpc>
                <a:spcPct val="100000"/>
              </a:lnSpc>
            </a:pPr>
            <a:endParaRPr lang="en-US" sz="1200" b="0" strike="noStrike" spc="-1">
              <a:latin typeface="Arial"/>
            </a:endParaRPr>
          </a:p>
          <a:p>
            <a:pPr>
              <a:lnSpc>
                <a:spcPct val="100000"/>
              </a:lnSpc>
            </a:pPr>
            <a:endParaRPr lang="en-US" sz="1200" b="0" strike="noStrike" spc="-1">
              <a:latin typeface="Arial"/>
            </a:endParaRPr>
          </a:p>
          <a:p>
            <a:pPr>
              <a:lnSpc>
                <a:spcPct val="100000"/>
              </a:lnSpc>
            </a:pPr>
            <a:endParaRPr lang="en-US" sz="1200" b="0" strike="noStrike" spc="-1">
              <a:latin typeface="Arial"/>
            </a:endParaRPr>
          </a:p>
          <a:p>
            <a:pPr>
              <a:lnSpc>
                <a:spcPct val="100000"/>
              </a:lnSpc>
            </a:pPr>
            <a:endParaRPr lang="en-US" sz="1200" b="0" strike="noStrike" spc="-1">
              <a:latin typeface="Arial"/>
            </a:endParaRPr>
          </a:p>
        </p:txBody>
      </p:sp>
      <p:sp>
        <p:nvSpPr>
          <p:cNvPr id="194" name="TextShape 3"/>
          <p:cNvSpPr txBox="1"/>
          <p:nvPr/>
        </p:nvSpPr>
        <p:spPr>
          <a:xfrm>
            <a:off x="3884760" y="8685360"/>
            <a:ext cx="2971440" cy="458280"/>
          </a:xfrm>
          <a:prstGeom prst="rect">
            <a:avLst/>
          </a:prstGeom>
          <a:noFill/>
          <a:ln>
            <a:noFill/>
          </a:ln>
        </p:spPr>
        <p:txBody>
          <a:bodyPr anchor="b"/>
          <a:lstStyle/>
          <a:p>
            <a:pPr algn="r">
              <a:lnSpc>
                <a:spcPct val="100000"/>
              </a:lnSpc>
            </a:pPr>
            <a:fld id="{079FFD91-5D67-4CE6-8423-CB4285C985AF}" type="slidenum">
              <a:rPr lang="en-US" sz="1200" b="0" strike="noStrike" spc="-1">
                <a:latin typeface="Times New Roman"/>
              </a:rPr>
              <a:t>2</a:t>
            </a:fld>
            <a:endParaRPr lang="en-US" sz="1200" b="0" strike="noStrike" spc="-1">
              <a:latin typeface="Times New Roman"/>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 Can we identify the longitudinal effects of opioids on physiological signals in a large population</a:t>
            </a:r>
          </a:p>
        </p:txBody>
      </p:sp>
      <p:sp>
        <p:nvSpPr>
          <p:cNvPr id="4" name="Slide Number Placeholder 3"/>
          <p:cNvSpPr>
            <a:spLocks noGrp="1"/>
          </p:cNvSpPr>
          <p:nvPr>
            <p:ph type="sldNum" sz="quarter" idx="5"/>
          </p:nvPr>
        </p:nvSpPr>
        <p:spPr/>
        <p:txBody>
          <a:bodyPr/>
          <a:lstStyle/>
          <a:p>
            <a:fld id="{788B3902-2559-42DE-B4E1-7C7741233005}" type="slidenum">
              <a:rPr lang="en-US" smtClean="0"/>
              <a:t>20</a:t>
            </a:fld>
            <a:endParaRPr lang="en-US"/>
          </a:p>
        </p:txBody>
      </p:sp>
    </p:spTree>
    <p:extLst>
      <p:ext uri="{BB962C8B-B14F-4D97-AF65-F5344CB8AC3E}">
        <p14:creationId xmlns:p14="http://schemas.microsoft.com/office/powerpoint/2010/main" val="82120214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 concludes our work, thank you very much.</a:t>
            </a:r>
          </a:p>
          <a:p>
            <a:endParaRPr lang="en-US" dirty="0"/>
          </a:p>
        </p:txBody>
      </p:sp>
      <p:sp>
        <p:nvSpPr>
          <p:cNvPr id="4" name="Slide Number Placeholder 3"/>
          <p:cNvSpPr>
            <a:spLocks noGrp="1"/>
          </p:cNvSpPr>
          <p:nvPr>
            <p:ph type="sldNum" sz="quarter" idx="5"/>
          </p:nvPr>
        </p:nvSpPr>
        <p:spPr/>
        <p:txBody>
          <a:bodyPr/>
          <a:lstStyle/>
          <a:p>
            <a:fld id="{788B3902-2559-42DE-B4E1-7C7741233005}" type="slidenum">
              <a:rPr lang="en-US" smtClean="0"/>
              <a:t>21</a:t>
            </a:fld>
            <a:endParaRPr lang="en-US"/>
          </a:p>
        </p:txBody>
      </p:sp>
    </p:spTree>
    <p:extLst>
      <p:ext uri="{BB962C8B-B14F-4D97-AF65-F5344CB8AC3E}">
        <p14:creationId xmlns:p14="http://schemas.microsoft.com/office/powerpoint/2010/main" val="26088601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PlaceHolder 1"/>
          <p:cNvSpPr>
            <a:spLocks noGrp="1" noRot="1" noChangeAspect="1"/>
          </p:cNvSpPr>
          <p:nvPr>
            <p:ph type="sldImg"/>
          </p:nvPr>
        </p:nvSpPr>
        <p:spPr>
          <a:xfrm>
            <a:off x="685800" y="1143000"/>
            <a:ext cx="5486400" cy="3086100"/>
          </a:xfrm>
          <a:prstGeom prst="rect">
            <a:avLst/>
          </a:prstGeom>
        </p:spPr>
      </p:sp>
      <p:sp>
        <p:nvSpPr>
          <p:cNvPr id="196" name="PlaceHolder 2"/>
          <p:cNvSpPr>
            <a:spLocks noGrp="1"/>
          </p:cNvSpPr>
          <p:nvPr>
            <p:ph type="body"/>
          </p:nvPr>
        </p:nvSpPr>
        <p:spPr>
          <a:xfrm>
            <a:off x="685800" y="4400640"/>
            <a:ext cx="5486040" cy="3600000"/>
          </a:xfrm>
          <a:prstGeom prst="rect">
            <a:avLst/>
          </a:prstGeom>
        </p:spPr>
        <p:txBody>
          <a:bodyPr/>
          <a:lstStyle/>
          <a:p>
            <a:pPr marL="0" marR="0">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Opioid use can also have many detrimental effects in the short and long term, including tolerance and dependance</a:t>
            </a:r>
          </a:p>
          <a:p>
            <a:pPr marL="0" marR="0">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Tolerance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ccurs</a:t>
            </a:r>
            <a:r>
              <a:rPr lang="en-US" sz="1800" dirty="0">
                <a:effectLst/>
                <a:latin typeface="Calibri" panose="020F0502020204030204" pitchFamily="34" charset="0"/>
                <a:ea typeface="Calibri" panose="020F0502020204030204" pitchFamily="34" charset="0"/>
                <a:cs typeface="Times New Roman" panose="02020603050405020304" pitchFamily="18" charset="0"/>
              </a:rPr>
              <a:t> when increasing dosing is required to achieve the same effect. And dependence  causes distressing withdrawal symptoms to occur once the drugs is stopped</a:t>
            </a:r>
          </a:p>
          <a:p>
            <a:pPr marL="0" marR="0">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Both of these can contribute to the development of opioid use disorder, also known as opioid addiction </a:t>
            </a:r>
          </a:p>
          <a:p>
            <a:pPr marL="0" marR="0">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p>
          <a:p>
            <a:pPr marL="0" marR="0">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p>
          <a:p>
            <a:pPr marL="0" marR="0">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Physicians need opioids to treat pain, but careful monitoring is needed to prevent misuse an addiction</a:t>
            </a:r>
          </a:p>
        </p:txBody>
      </p:sp>
      <p:sp>
        <p:nvSpPr>
          <p:cNvPr id="197" name="TextShape 3"/>
          <p:cNvSpPr txBox="1"/>
          <p:nvPr/>
        </p:nvSpPr>
        <p:spPr>
          <a:xfrm>
            <a:off x="3884760" y="8685360"/>
            <a:ext cx="2971440" cy="458280"/>
          </a:xfrm>
          <a:prstGeom prst="rect">
            <a:avLst/>
          </a:prstGeom>
          <a:noFill/>
          <a:ln>
            <a:noFill/>
          </a:ln>
        </p:spPr>
        <p:txBody>
          <a:bodyPr anchor="b"/>
          <a:lstStyle/>
          <a:p>
            <a:pPr algn="r">
              <a:lnSpc>
                <a:spcPct val="100000"/>
              </a:lnSpc>
            </a:pPr>
            <a:fld id="{E2D68546-C0E6-4FA7-B45D-D6FBDFDBCB60}" type="slidenum">
              <a:rPr lang="en-US" sz="1200" b="0" strike="noStrike" spc="-1">
                <a:latin typeface="Times New Roman"/>
              </a:rPr>
              <a:t>3</a:t>
            </a:fld>
            <a:endParaRPr lang="en-US" sz="1200" b="0" strike="noStrike" spc="-1">
              <a:latin typeface="Times New Roman"/>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PlaceHolder 1"/>
          <p:cNvSpPr>
            <a:spLocks noGrp="1" noRot="1" noChangeAspect="1"/>
          </p:cNvSpPr>
          <p:nvPr>
            <p:ph type="sldImg"/>
          </p:nvPr>
        </p:nvSpPr>
        <p:spPr>
          <a:xfrm>
            <a:off x="685800" y="1143000"/>
            <a:ext cx="5486400" cy="3086100"/>
          </a:xfrm>
          <a:prstGeom prst="rect">
            <a:avLst/>
          </a:prstGeom>
        </p:spPr>
      </p:sp>
      <p:sp>
        <p:nvSpPr>
          <p:cNvPr id="199" name="PlaceHolder 2"/>
          <p:cNvSpPr>
            <a:spLocks noGrp="1"/>
          </p:cNvSpPr>
          <p:nvPr>
            <p:ph type="body"/>
          </p:nvPr>
        </p:nvSpPr>
        <p:spPr>
          <a:xfrm>
            <a:off x="685800" y="4400640"/>
            <a:ext cx="5486040" cy="3600000"/>
          </a:xfrm>
          <a:prstGeom prst="rect">
            <a:avLst/>
          </a:prstGeom>
        </p:spPr>
        <p:txBody>
          <a:bodyPr/>
          <a:lstStyle/>
          <a:p>
            <a:pPr marL="0" marR="0">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The current state of the art methods for monitoring opioid use are self-report and biologic sample testing</a:t>
            </a:r>
          </a:p>
          <a:p>
            <a:pPr marL="0" marR="0">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p>
          <a:p>
            <a:pPr marL="0" marR="0">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Self-report suffers from inaccuracies due to recall bias and intentional concealment of use</a:t>
            </a:r>
          </a:p>
          <a:p>
            <a:pPr marL="0" marR="0">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p>
          <a:p>
            <a:pPr marL="0" marR="0">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Biological sample testing (such as urine, blood or hair testing) suffer from limited windows of detection, and an inability to provide information about timing and dose patterns.</a:t>
            </a:r>
          </a:p>
        </p:txBody>
      </p:sp>
      <p:sp>
        <p:nvSpPr>
          <p:cNvPr id="200" name="TextShape 3"/>
          <p:cNvSpPr txBox="1"/>
          <p:nvPr/>
        </p:nvSpPr>
        <p:spPr>
          <a:xfrm>
            <a:off x="3884760" y="8685360"/>
            <a:ext cx="2971440" cy="458280"/>
          </a:xfrm>
          <a:prstGeom prst="rect">
            <a:avLst/>
          </a:prstGeom>
          <a:noFill/>
          <a:ln>
            <a:noFill/>
          </a:ln>
        </p:spPr>
        <p:txBody>
          <a:bodyPr anchor="b"/>
          <a:lstStyle/>
          <a:p>
            <a:pPr algn="r">
              <a:lnSpc>
                <a:spcPct val="100000"/>
              </a:lnSpc>
            </a:pPr>
            <a:fld id="{265D9397-4DCF-4F98-9F0B-A6DB3A8B1017}" type="slidenum">
              <a:rPr lang="en-US" sz="1200" b="0" strike="noStrike" spc="-1">
                <a:latin typeface="Times New Roman"/>
              </a:rPr>
              <a:t>4</a:t>
            </a:fld>
            <a:endParaRPr lang="en-US" sz="1200" b="0" strike="noStrike" spc="-1">
              <a:latin typeface="Times New Roman"/>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Currently, no objective measure exists to detect opioid use in real-time</a:t>
            </a:r>
          </a:p>
        </p:txBody>
      </p:sp>
      <p:sp>
        <p:nvSpPr>
          <p:cNvPr id="4" name="Slide Number Placeholder 3"/>
          <p:cNvSpPr>
            <a:spLocks noGrp="1"/>
          </p:cNvSpPr>
          <p:nvPr>
            <p:ph type="sldNum" sz="quarter" idx="5"/>
          </p:nvPr>
        </p:nvSpPr>
        <p:spPr/>
        <p:txBody>
          <a:bodyPr/>
          <a:lstStyle/>
          <a:p>
            <a:fld id="{788B3902-2559-42DE-B4E1-7C7741233005}" type="slidenum">
              <a:rPr lang="en-US" smtClean="0"/>
              <a:t>5</a:t>
            </a:fld>
            <a:endParaRPr lang="en-US"/>
          </a:p>
        </p:txBody>
      </p:sp>
    </p:spTree>
    <p:extLst>
      <p:ext uri="{BB962C8B-B14F-4D97-AF65-F5344CB8AC3E}">
        <p14:creationId xmlns:p14="http://schemas.microsoft.com/office/powerpoint/2010/main" val="9117263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 name="PlaceHolder 1"/>
          <p:cNvSpPr>
            <a:spLocks noGrp="1" noRot="1" noChangeAspect="1"/>
          </p:cNvSpPr>
          <p:nvPr>
            <p:ph type="sldImg"/>
          </p:nvPr>
        </p:nvSpPr>
        <p:spPr>
          <a:xfrm>
            <a:off x="685800" y="1143000"/>
            <a:ext cx="5486400" cy="3086100"/>
          </a:xfrm>
          <a:prstGeom prst="rect">
            <a:avLst/>
          </a:prstGeom>
        </p:spPr>
      </p:sp>
      <p:sp>
        <p:nvSpPr>
          <p:cNvPr id="205" name="PlaceHolder 2"/>
          <p:cNvSpPr>
            <a:spLocks noGrp="1"/>
          </p:cNvSpPr>
          <p:nvPr>
            <p:ph type="body"/>
          </p:nvPr>
        </p:nvSpPr>
        <p:spPr>
          <a:xfrm>
            <a:off x="685800" y="4400640"/>
            <a:ext cx="5486040" cy="3600000"/>
          </a:xfrm>
          <a:prstGeom prst="rect">
            <a:avLst/>
          </a:prstGeom>
        </p:spPr>
        <p:txBody>
          <a:bodyPr/>
          <a:lstStyle/>
          <a:p>
            <a:pPr marL="0" marR="0">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We propose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OpiTrack</a:t>
            </a:r>
            <a:r>
              <a:rPr lang="en-US" sz="1800" dirty="0">
                <a:effectLst/>
                <a:latin typeface="Calibri" panose="020F0502020204030204" pitchFamily="34" charset="0"/>
                <a:ea typeface="Calibri" panose="020F0502020204030204" pitchFamily="34" charset="0"/>
                <a:cs typeface="Times New Roman" panose="02020603050405020304" pitchFamily="18" charset="0"/>
              </a:rPr>
              <a:t>, a wearable sensor based system to passively </a:t>
            </a:r>
            <a:r>
              <a:rPr lang="en-US" sz="1800" u="sng" dirty="0">
                <a:effectLst/>
                <a:latin typeface="Calibri" panose="020F0502020204030204" pitchFamily="34" charset="0"/>
                <a:ea typeface="Calibri" panose="020F0502020204030204" pitchFamily="34" charset="0"/>
                <a:cs typeface="Times New Roman" panose="02020603050405020304" pitchFamily="18" charset="0"/>
              </a:rPr>
              <a:t>and</a:t>
            </a:r>
            <a:r>
              <a:rPr lang="en-US" sz="1800" dirty="0">
                <a:effectLst/>
                <a:latin typeface="Calibri" panose="020F0502020204030204" pitchFamily="34" charset="0"/>
                <a:ea typeface="Calibri" panose="020F0502020204030204" pitchFamily="34" charset="0"/>
                <a:cs typeface="Times New Roman" panose="02020603050405020304" pitchFamily="18" charset="0"/>
              </a:rPr>
              <a:t> objectively detect opioid use in real time. </a:t>
            </a:r>
          </a:p>
          <a:p>
            <a:pPr marL="0" marR="0">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p>
          <a:p>
            <a:pPr marL="0" marR="0">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As a preliminary step, we conducted a field study to monitor opioid use in a hospital setting.  A total of 36 hospital inpatients were recruited to participate.  Subjects received intravenous opioid analgesics at their physicians’ discretion, and were asked to wearing the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Empatica</a:t>
            </a:r>
            <a:r>
              <a:rPr lang="en-US" sz="1800" dirty="0">
                <a:effectLst/>
                <a:latin typeface="Calibri" panose="020F0502020204030204" pitchFamily="34" charset="0"/>
                <a:ea typeface="Calibri" panose="020F0502020204030204" pitchFamily="34" charset="0"/>
                <a:cs typeface="Times New Roman" panose="02020603050405020304" pitchFamily="18" charset="0"/>
              </a:rPr>
              <a:t> E4 wristband throughout their entire hospital stay. The E4 is a medical grade device which continuously captures accelerometry, skin temperature, ectodermal activity, and heart rate signals. Ground truth data for occurrence and timing for opioid administrations was obtained via participant report and the electronic medical record</a:t>
            </a:r>
          </a:p>
          <a:p>
            <a:pPr marL="0" marR="0">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p>
        </p:txBody>
      </p:sp>
      <p:sp>
        <p:nvSpPr>
          <p:cNvPr id="206" name="TextShape 3"/>
          <p:cNvSpPr txBox="1"/>
          <p:nvPr/>
        </p:nvSpPr>
        <p:spPr>
          <a:xfrm>
            <a:off x="3884760" y="8685360"/>
            <a:ext cx="2971440" cy="458280"/>
          </a:xfrm>
          <a:prstGeom prst="rect">
            <a:avLst/>
          </a:prstGeom>
          <a:noFill/>
          <a:ln>
            <a:noFill/>
          </a:ln>
        </p:spPr>
        <p:txBody>
          <a:bodyPr anchor="b"/>
          <a:lstStyle/>
          <a:p>
            <a:pPr algn="r">
              <a:lnSpc>
                <a:spcPct val="100000"/>
              </a:lnSpc>
            </a:pPr>
            <a:fld id="{2EC19CF8-9E2E-4D98-BBB8-7C95B3EB678A}" type="slidenum">
              <a:rPr lang="en-US" sz="1200" b="0" strike="noStrike" spc="-1">
                <a:latin typeface="Times New Roman"/>
              </a:rPr>
              <a:t>6</a:t>
            </a:fld>
            <a:endParaRPr lang="en-US" sz="1200" b="0" strike="noStrike" spc="-1">
              <a:latin typeface="Times New Roman"/>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PlaceHolder 1"/>
          <p:cNvSpPr>
            <a:spLocks noGrp="1" noRot="1" noChangeAspect="1"/>
          </p:cNvSpPr>
          <p:nvPr>
            <p:ph type="sldImg"/>
          </p:nvPr>
        </p:nvSpPr>
        <p:spPr>
          <a:xfrm>
            <a:off x="685800" y="1143000"/>
            <a:ext cx="5484813" cy="3084513"/>
          </a:xfrm>
          <a:prstGeom prst="rect">
            <a:avLst/>
          </a:prstGeom>
        </p:spPr>
      </p:sp>
      <p:sp>
        <p:nvSpPr>
          <p:cNvPr id="208" name="PlaceHolder 2"/>
          <p:cNvSpPr>
            <a:spLocks noGrp="1"/>
          </p:cNvSpPr>
          <p:nvPr>
            <p:ph type="body"/>
          </p:nvPr>
        </p:nvSpPr>
        <p:spPr>
          <a:xfrm>
            <a:off x="685800" y="4400640"/>
            <a:ext cx="5485320" cy="3599280"/>
          </a:xfrm>
          <a:prstGeom prst="rect">
            <a:avLst/>
          </a:prstGeom>
        </p:spPr>
        <p:txBody>
          <a:bodyPr lIns="0" tIns="0" rIns="0" bIns="0"/>
          <a:lstStyle/>
          <a:p>
            <a:pPr marL="216000" marR="0" lvl="0" indent="-215280" algn="l" defTabSz="914400" rtl="0" eaLnBrk="1" fontAlgn="auto" latinLnBrk="0" hangingPunct="1">
              <a:lnSpc>
                <a:spcPct val="100000"/>
              </a:lnSpc>
              <a:spcBef>
                <a:spcPts val="0"/>
              </a:spcBef>
              <a:spcAft>
                <a:spcPts val="0"/>
              </a:spcAft>
              <a:buClrTx/>
              <a:buSzTx/>
              <a:buFontTx/>
              <a:buNone/>
              <a:tabLst/>
              <a:defRPr/>
            </a:pPr>
            <a:r>
              <a:rPr lang="en-US" sz="2000" dirty="0">
                <a:effectLst/>
                <a:latin typeface="Calibri" panose="020F0502020204030204" pitchFamily="34" charset="0"/>
                <a:ea typeface="Calibri" panose="020F0502020204030204" pitchFamily="34" charset="0"/>
                <a:cs typeface="Times New Roman" panose="02020603050405020304" pitchFamily="18" charset="0"/>
              </a:rPr>
              <a:t>A total of 2070 hours of data from the E4 was obtained, which included 339 opioid administrations.</a:t>
            </a:r>
          </a:p>
          <a:p>
            <a:pPr marL="216000" indent="-215280">
              <a:lnSpc>
                <a:spcPct val="100000"/>
              </a:lnSpc>
            </a:pPr>
            <a:endParaRPr lang="en-US" sz="2000" b="0" strike="noStrike" spc="-1" dirty="0">
              <a:latin typeface="Arial"/>
            </a:endParaRPr>
          </a:p>
        </p:txBody>
      </p:sp>
      <p:sp>
        <p:nvSpPr>
          <p:cNvPr id="209" name="CustomShape 3"/>
          <p:cNvSpPr/>
          <p:nvPr/>
        </p:nvSpPr>
        <p:spPr>
          <a:xfrm>
            <a:off x="3884760" y="8685360"/>
            <a:ext cx="2970720" cy="4575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FB928F2F-A5B4-4117-B554-18D990D50C66}" type="slidenum">
              <a:rPr lang="en-US" sz="1200" b="0" strike="noStrike" spc="-1">
                <a:solidFill>
                  <a:srgbClr val="000000"/>
                </a:solidFill>
                <a:latin typeface="Times New Roman"/>
              </a:rPr>
              <a:t>7</a:t>
            </a:fld>
            <a:endParaRPr lang="en-US" sz="1200" b="0" strike="noStrike" spc="-1">
              <a:latin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dirty="0"/>
              <a:t>Before we try to model the physiological signals to detect opioid administration, we wanted to see if the wrist-worn sensor is sensitive to register physiological changes associated with opioid administration and whether these changes are statistically significant. We performed a paired-t-test analysis between physiological signals by applying different statistical functions and observed several of these are statistically significant.</a:t>
            </a:r>
          </a:p>
          <a:p>
            <a:r>
              <a:rPr lang="en-US" dirty="0"/>
              <a:t>This experiment established a confidence that we could indeed detect administration events.</a:t>
            </a:r>
          </a:p>
          <a:p>
            <a:endParaRPr lang="en-US" dirty="0"/>
          </a:p>
          <a:p>
            <a:endParaRPr lang="en-US" dirty="0"/>
          </a:p>
        </p:txBody>
      </p:sp>
      <p:sp>
        <p:nvSpPr>
          <p:cNvPr id="4" name="Slide Number Placeholder 3"/>
          <p:cNvSpPr>
            <a:spLocks noGrp="1"/>
          </p:cNvSpPr>
          <p:nvPr>
            <p:ph type="sldNum" sz="quarter" idx="5"/>
          </p:nvPr>
        </p:nvSpPr>
        <p:spPr/>
        <p:txBody>
          <a:bodyPr/>
          <a:lstStyle/>
          <a:p>
            <a:fld id="{788B3902-2559-42DE-B4E1-7C7741233005}" type="slidenum">
              <a:rPr lang="en-US" smtClean="0"/>
              <a:t>8</a:t>
            </a:fld>
            <a:endParaRPr lang="en-US"/>
          </a:p>
        </p:txBody>
      </p:sp>
    </p:spTree>
    <p:extLst>
      <p:ext uri="{BB962C8B-B14F-4D97-AF65-F5344CB8AC3E}">
        <p14:creationId xmlns:p14="http://schemas.microsoft.com/office/powerpoint/2010/main" val="12058879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Following is the channel-temporal attention TCN architecture used  for jointly predicting opioid administration and opioid moment detection.</a:t>
            </a:r>
            <a:br>
              <a:rPr lang="en-US" dirty="0"/>
            </a:br>
            <a:r>
              <a:rPr lang="en-US" dirty="0"/>
              <a:t>Given physiological signal information of multiple modalities from a time-window, our model detects if an opioid administration occurred in this time-window or not and If an administration is detected, it then predicts the exact moment (time-minute) of administration in this time-window.</a:t>
            </a:r>
          </a:p>
          <a:p>
            <a:r>
              <a:rPr lang="en-US" dirty="0"/>
              <a:t>The design of this architecture has been motivated by previous statistical findings and observations.  There are 4 main components to this architecture</a:t>
            </a:r>
          </a:p>
        </p:txBody>
      </p:sp>
      <p:sp>
        <p:nvSpPr>
          <p:cNvPr id="4" name="Slide Number Placeholder 3"/>
          <p:cNvSpPr>
            <a:spLocks noGrp="1"/>
          </p:cNvSpPr>
          <p:nvPr>
            <p:ph type="sldNum" sz="quarter" idx="5"/>
          </p:nvPr>
        </p:nvSpPr>
        <p:spPr/>
        <p:txBody>
          <a:bodyPr/>
          <a:lstStyle/>
          <a:p>
            <a:fld id="{788B3902-2559-42DE-B4E1-7C7741233005}" type="slidenum">
              <a:rPr lang="en-US" smtClean="0"/>
              <a:t>9</a:t>
            </a:fld>
            <a:endParaRPr lang="en-US"/>
          </a:p>
        </p:txBody>
      </p:sp>
    </p:spTree>
    <p:extLst>
      <p:ext uri="{BB962C8B-B14F-4D97-AF65-F5344CB8AC3E}">
        <p14:creationId xmlns:p14="http://schemas.microsoft.com/office/powerpoint/2010/main" val="22190903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8/27/2021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8/27/2021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8/27/2021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8/27/2021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8/27/2021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8/27/2021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8/27/2021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8/27/2021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8/27/2021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8/27/2021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8/27/2021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8/27/2021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10" Type="http://schemas.openxmlformats.org/officeDocument/2006/relationships/image" Target="../media/image8.jpeg"/><Relationship Id="rId4" Type="http://schemas.openxmlformats.org/officeDocument/2006/relationships/image" Target="../media/image2.png"/><Relationship Id="rId9"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27.png"/></Relationships>
</file>

<file path=ppt/slides/_rels/slide1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29.png"/></Relationships>
</file>

<file path=ppt/slides/_rels/slide1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31.png"/></Relationships>
</file>

<file path=ppt/slides/_rels/slide1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33.png"/></Relationships>
</file>

<file path=ppt/slides/_rels/slide1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chart" Target="../charts/char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image" Target="../media/image37.jpeg"/></Relationships>
</file>

<file path=ppt/slides/_rels/slide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38.jpeg"/><Relationship Id="rId2" Type="http://schemas.openxmlformats.org/officeDocument/2006/relationships/notesSlide" Target="../notesSlides/notesSlide20.xml"/><Relationship Id="rId1" Type="http://schemas.openxmlformats.org/officeDocument/2006/relationships/slideLayout" Target="../slideLayouts/slideLayout7.xml"/><Relationship Id="rId5" Type="http://schemas.openxmlformats.org/officeDocument/2006/relationships/image" Target="../media/image40.png"/><Relationship Id="rId4" Type="http://schemas.openxmlformats.org/officeDocument/2006/relationships/image" Target="../media/image39.png"/></Relationships>
</file>

<file path=ppt/slides/_rels/slide21.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1.xml"/><Relationship Id="rId1" Type="http://schemas.openxmlformats.org/officeDocument/2006/relationships/slideLayout" Target="../slideLayouts/slideLayout7.xml"/><Relationship Id="rId6" Type="http://schemas.openxmlformats.org/officeDocument/2006/relationships/image" Target="../media/image44.jpeg"/><Relationship Id="rId5" Type="http://schemas.openxmlformats.org/officeDocument/2006/relationships/image" Target="../media/image43.jpeg"/><Relationship Id="rId4" Type="http://schemas.openxmlformats.org/officeDocument/2006/relationships/image" Target="../media/image42.jpeg"/></Relationships>
</file>

<file path=ppt/slides/_rels/slide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jpeg"/></Relationships>
</file>

<file path=ppt/slides/_rels/slide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14.jpeg"/></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2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66800" y="83143"/>
            <a:ext cx="10058400" cy="1731963"/>
          </a:xfrm>
          <a:solidFill>
            <a:schemeClr val="accent2">
              <a:lumMod val="50000"/>
            </a:schemeClr>
          </a:solidFill>
        </p:spPr>
        <p:txBody>
          <a:bodyPr>
            <a:noAutofit/>
          </a:bodyPr>
          <a:lstStyle/>
          <a:p>
            <a:r>
              <a:rPr lang="en-US" sz="3200" b="0" i="0" dirty="0">
                <a:solidFill>
                  <a:schemeClr val="bg1"/>
                </a:solidFill>
                <a:effectLst/>
                <a:latin typeface="Amasis MT Pro Black" panose="02040A04050005020304" pitchFamily="18" charset="0"/>
              </a:rPr>
              <a:t>OpiTrack: A Wearable-based Clinical Opioid Use Tracker with Temporal Convolutional Attention Networks</a:t>
            </a:r>
            <a:endParaRPr lang="en-US" sz="3200" dirty="0">
              <a:solidFill>
                <a:schemeClr val="bg1"/>
              </a:solidFill>
              <a:latin typeface="Amasis MT Pro Black" panose="02040A04050005020304" pitchFamily="18" charset="0"/>
            </a:endParaRPr>
          </a:p>
        </p:txBody>
      </p:sp>
      <p:pic>
        <p:nvPicPr>
          <p:cNvPr id="6" name="Picture 5">
            <a:extLst>
              <a:ext uri="{FF2B5EF4-FFF2-40B4-BE49-F238E27FC236}">
                <a16:creationId xmlns:a16="http://schemas.microsoft.com/office/drawing/2014/main" id="{F0D50C0F-4800-401E-92E1-29F43E43177C}"/>
              </a:ext>
            </a:extLst>
          </p:cNvPr>
          <p:cNvPicPr>
            <a:picLocks noChangeAspect="1"/>
          </p:cNvPicPr>
          <p:nvPr/>
        </p:nvPicPr>
        <p:blipFill rotWithShape="1">
          <a:blip r:embed="rId3"/>
          <a:srcRect t="-1751" b="-1751"/>
          <a:stretch/>
        </p:blipFill>
        <p:spPr>
          <a:xfrm>
            <a:off x="58868" y="1918650"/>
            <a:ext cx="1778631" cy="1844172"/>
          </a:xfrm>
          <a:prstGeom prst="rect">
            <a:avLst/>
          </a:prstGeom>
        </p:spPr>
      </p:pic>
      <p:pic>
        <p:nvPicPr>
          <p:cNvPr id="7" name="Picture 6">
            <a:extLst>
              <a:ext uri="{FF2B5EF4-FFF2-40B4-BE49-F238E27FC236}">
                <a16:creationId xmlns:a16="http://schemas.microsoft.com/office/drawing/2014/main" id="{E1DE2443-21C6-44CD-AA2B-5ED823401D94}"/>
              </a:ext>
            </a:extLst>
          </p:cNvPr>
          <p:cNvPicPr>
            <a:picLocks noChangeAspect="1"/>
          </p:cNvPicPr>
          <p:nvPr/>
        </p:nvPicPr>
        <p:blipFill>
          <a:blip r:embed="rId4"/>
          <a:stretch>
            <a:fillRect/>
          </a:stretch>
        </p:blipFill>
        <p:spPr>
          <a:xfrm>
            <a:off x="10354501" y="1918650"/>
            <a:ext cx="1670410" cy="1848587"/>
          </a:xfrm>
          <a:prstGeom prst="rect">
            <a:avLst/>
          </a:prstGeom>
        </p:spPr>
      </p:pic>
      <p:pic>
        <p:nvPicPr>
          <p:cNvPr id="8" name="Picture 7">
            <a:extLst>
              <a:ext uri="{FF2B5EF4-FFF2-40B4-BE49-F238E27FC236}">
                <a16:creationId xmlns:a16="http://schemas.microsoft.com/office/drawing/2014/main" id="{1642F4F8-2904-460E-8033-54EA74016068}"/>
              </a:ext>
            </a:extLst>
          </p:cNvPr>
          <p:cNvPicPr>
            <a:picLocks noChangeAspect="1"/>
          </p:cNvPicPr>
          <p:nvPr/>
        </p:nvPicPr>
        <p:blipFill>
          <a:blip r:embed="rId5"/>
          <a:stretch>
            <a:fillRect/>
          </a:stretch>
        </p:blipFill>
        <p:spPr>
          <a:xfrm>
            <a:off x="6302027" y="1901130"/>
            <a:ext cx="1670410" cy="1879212"/>
          </a:xfrm>
          <a:prstGeom prst="rect">
            <a:avLst/>
          </a:prstGeom>
        </p:spPr>
      </p:pic>
      <p:pic>
        <p:nvPicPr>
          <p:cNvPr id="10" name="Picture 9">
            <a:extLst>
              <a:ext uri="{FF2B5EF4-FFF2-40B4-BE49-F238E27FC236}">
                <a16:creationId xmlns:a16="http://schemas.microsoft.com/office/drawing/2014/main" id="{EA6B67F6-8FB3-49EE-868F-C7494001CE7A}"/>
              </a:ext>
            </a:extLst>
          </p:cNvPr>
          <p:cNvPicPr>
            <a:picLocks noChangeAspect="1"/>
          </p:cNvPicPr>
          <p:nvPr/>
        </p:nvPicPr>
        <p:blipFill>
          <a:blip r:embed="rId6"/>
          <a:stretch>
            <a:fillRect/>
          </a:stretch>
        </p:blipFill>
        <p:spPr>
          <a:xfrm>
            <a:off x="2283867" y="1918650"/>
            <a:ext cx="1670410" cy="1844172"/>
          </a:xfrm>
          <a:prstGeom prst="rect">
            <a:avLst/>
          </a:prstGeom>
        </p:spPr>
      </p:pic>
      <p:pic>
        <p:nvPicPr>
          <p:cNvPr id="12" name="Picture 11">
            <a:extLst>
              <a:ext uri="{FF2B5EF4-FFF2-40B4-BE49-F238E27FC236}">
                <a16:creationId xmlns:a16="http://schemas.microsoft.com/office/drawing/2014/main" id="{4D8EF153-02A4-4DE6-B32B-4DEE1AAC68DB}"/>
              </a:ext>
            </a:extLst>
          </p:cNvPr>
          <p:cNvPicPr>
            <a:picLocks noChangeAspect="1"/>
          </p:cNvPicPr>
          <p:nvPr/>
        </p:nvPicPr>
        <p:blipFill>
          <a:blip r:embed="rId7"/>
          <a:stretch>
            <a:fillRect/>
          </a:stretch>
        </p:blipFill>
        <p:spPr>
          <a:xfrm>
            <a:off x="8282365" y="1888236"/>
            <a:ext cx="1905000" cy="1905000"/>
          </a:xfrm>
          <a:prstGeom prst="rect">
            <a:avLst/>
          </a:prstGeom>
        </p:spPr>
      </p:pic>
      <p:sp>
        <p:nvSpPr>
          <p:cNvPr id="13" name="TextBox 12">
            <a:extLst>
              <a:ext uri="{FF2B5EF4-FFF2-40B4-BE49-F238E27FC236}">
                <a16:creationId xmlns:a16="http://schemas.microsoft.com/office/drawing/2014/main" id="{68BA02B6-7965-478B-80B1-06F83391F566}"/>
              </a:ext>
            </a:extLst>
          </p:cNvPr>
          <p:cNvSpPr txBox="1"/>
          <p:nvPr/>
        </p:nvSpPr>
        <p:spPr>
          <a:xfrm>
            <a:off x="948183" y="4032737"/>
            <a:ext cx="10158037" cy="646331"/>
          </a:xfrm>
          <a:prstGeom prst="rect">
            <a:avLst/>
          </a:prstGeom>
          <a:noFill/>
        </p:spPr>
        <p:txBody>
          <a:bodyPr wrap="none" rtlCol="0">
            <a:spAutoFit/>
          </a:bodyPr>
          <a:lstStyle/>
          <a:p>
            <a:pPr algn="ctr"/>
            <a:r>
              <a:rPr lang="en-US" dirty="0">
                <a:solidFill>
                  <a:schemeClr val="accent2">
                    <a:lumMod val="50000"/>
                  </a:schemeClr>
                </a:solidFill>
                <a:latin typeface="Amasis MT Pro Black" panose="02040A04050005020304" pitchFamily="18" charset="0"/>
              </a:rPr>
              <a:t>Bhanu Teja Gullapalli</a:t>
            </a:r>
            <a:r>
              <a:rPr lang="en-US" baseline="30000" dirty="0">
                <a:solidFill>
                  <a:schemeClr val="accent2">
                    <a:lumMod val="50000"/>
                  </a:schemeClr>
                </a:solidFill>
                <a:latin typeface="Amasis MT Pro Black" panose="02040A04050005020304" pitchFamily="18" charset="0"/>
              </a:rPr>
              <a:t>1</a:t>
            </a:r>
            <a:r>
              <a:rPr lang="en-US" dirty="0">
                <a:solidFill>
                  <a:schemeClr val="accent2">
                    <a:lumMod val="50000"/>
                  </a:schemeClr>
                </a:solidFill>
                <a:latin typeface="Amasis MT Pro Black" panose="02040A04050005020304" pitchFamily="18" charset="0"/>
              </a:rPr>
              <a:t>, Stephanie Carreiro</a:t>
            </a:r>
            <a:r>
              <a:rPr lang="en-US" baseline="30000" dirty="0">
                <a:solidFill>
                  <a:schemeClr val="accent2">
                    <a:lumMod val="50000"/>
                  </a:schemeClr>
                </a:solidFill>
                <a:latin typeface="Amasis MT Pro Black" panose="02040A04050005020304" pitchFamily="18" charset="0"/>
              </a:rPr>
              <a:t>2</a:t>
            </a:r>
            <a:r>
              <a:rPr lang="en-US" dirty="0">
                <a:solidFill>
                  <a:schemeClr val="accent2">
                    <a:lumMod val="50000"/>
                  </a:schemeClr>
                </a:solidFill>
                <a:latin typeface="Amasis MT Pro Black" panose="02040A04050005020304" pitchFamily="18" charset="0"/>
              </a:rPr>
              <a:t>, Brittany P Chapman</a:t>
            </a:r>
            <a:r>
              <a:rPr lang="en-US" baseline="30000" dirty="0">
                <a:solidFill>
                  <a:schemeClr val="accent2">
                    <a:lumMod val="50000"/>
                  </a:schemeClr>
                </a:solidFill>
                <a:latin typeface="Amasis MT Pro Black" panose="02040A04050005020304" pitchFamily="18" charset="0"/>
              </a:rPr>
              <a:t>2</a:t>
            </a:r>
            <a:r>
              <a:rPr lang="en-US" dirty="0">
                <a:solidFill>
                  <a:schemeClr val="accent2">
                    <a:lumMod val="50000"/>
                  </a:schemeClr>
                </a:solidFill>
                <a:latin typeface="Amasis MT Pro Black" panose="02040A04050005020304" pitchFamily="18" charset="0"/>
              </a:rPr>
              <a:t>, Deepak Ganesan</a:t>
            </a:r>
            <a:r>
              <a:rPr lang="en-US" baseline="30000" dirty="0">
                <a:solidFill>
                  <a:schemeClr val="accent2">
                    <a:lumMod val="50000"/>
                  </a:schemeClr>
                </a:solidFill>
                <a:latin typeface="Amasis MT Pro Black" panose="02040A04050005020304" pitchFamily="18" charset="0"/>
              </a:rPr>
              <a:t>1</a:t>
            </a:r>
            <a:r>
              <a:rPr lang="en-US" dirty="0">
                <a:solidFill>
                  <a:schemeClr val="accent2">
                    <a:lumMod val="50000"/>
                  </a:schemeClr>
                </a:solidFill>
                <a:latin typeface="Amasis MT Pro Black" panose="02040A04050005020304" pitchFamily="18" charset="0"/>
              </a:rPr>
              <a:t>,</a:t>
            </a:r>
          </a:p>
          <a:p>
            <a:pPr algn="ctr"/>
            <a:r>
              <a:rPr lang="en-US" dirty="0">
                <a:solidFill>
                  <a:schemeClr val="accent2">
                    <a:lumMod val="50000"/>
                  </a:schemeClr>
                </a:solidFill>
                <a:latin typeface="Amasis MT Pro Black" panose="02040A04050005020304" pitchFamily="18" charset="0"/>
              </a:rPr>
              <a:t> Jan Sjoquist</a:t>
            </a:r>
            <a:r>
              <a:rPr lang="en-US" baseline="30000" dirty="0">
                <a:solidFill>
                  <a:schemeClr val="accent2">
                    <a:lumMod val="50000"/>
                  </a:schemeClr>
                </a:solidFill>
                <a:latin typeface="Amasis MT Pro Black" panose="02040A04050005020304" pitchFamily="18" charset="0"/>
              </a:rPr>
              <a:t>2</a:t>
            </a:r>
            <a:r>
              <a:rPr lang="en-US" dirty="0">
                <a:solidFill>
                  <a:schemeClr val="accent2">
                    <a:lumMod val="50000"/>
                  </a:schemeClr>
                </a:solidFill>
                <a:latin typeface="Amasis MT Pro Black" panose="02040A04050005020304" pitchFamily="18" charset="0"/>
              </a:rPr>
              <a:t>, Tauhidur Rahman</a:t>
            </a:r>
            <a:r>
              <a:rPr lang="en-US" baseline="30000" dirty="0">
                <a:solidFill>
                  <a:schemeClr val="accent2">
                    <a:lumMod val="50000"/>
                  </a:schemeClr>
                </a:solidFill>
                <a:latin typeface="Amasis MT Pro Black" panose="02040A04050005020304" pitchFamily="18" charset="0"/>
              </a:rPr>
              <a:t>1</a:t>
            </a:r>
          </a:p>
        </p:txBody>
      </p:sp>
      <p:sp>
        <p:nvSpPr>
          <p:cNvPr id="14" name="TextBox 13">
            <a:extLst>
              <a:ext uri="{FF2B5EF4-FFF2-40B4-BE49-F238E27FC236}">
                <a16:creationId xmlns:a16="http://schemas.microsoft.com/office/drawing/2014/main" id="{132E6254-ADD2-4E69-940E-9E0AA922E672}"/>
              </a:ext>
            </a:extLst>
          </p:cNvPr>
          <p:cNvSpPr txBox="1"/>
          <p:nvPr/>
        </p:nvSpPr>
        <p:spPr>
          <a:xfrm>
            <a:off x="1520515" y="4799704"/>
            <a:ext cx="8351582" cy="1384995"/>
          </a:xfrm>
          <a:prstGeom prst="rect">
            <a:avLst/>
          </a:prstGeom>
          <a:noFill/>
        </p:spPr>
        <p:txBody>
          <a:bodyPr wrap="none" rtlCol="0">
            <a:spAutoFit/>
          </a:bodyPr>
          <a:lstStyle/>
          <a:p>
            <a:pPr algn="ctr"/>
            <a:r>
              <a:rPr lang="en-US" baseline="30000" dirty="0">
                <a:solidFill>
                  <a:schemeClr val="accent2">
                    <a:lumMod val="50000"/>
                  </a:schemeClr>
                </a:solidFill>
                <a:latin typeface="Amasis MT Pro Black" panose="02040A04050005020304" pitchFamily="18" charset="0"/>
              </a:rPr>
              <a:t>1</a:t>
            </a:r>
            <a:r>
              <a:rPr lang="en-US" dirty="0">
                <a:solidFill>
                  <a:schemeClr val="accent2">
                    <a:lumMod val="50000"/>
                  </a:schemeClr>
                </a:solidFill>
                <a:latin typeface="Amasis MT Pro Black" panose="02040A04050005020304" pitchFamily="18" charset="0"/>
              </a:rPr>
              <a:t>Laboratory for Mobile Sensing and Ubiquitous Computing (MOSAIC),</a:t>
            </a:r>
            <a:endParaRPr lang="en-US" baseline="30000" dirty="0">
              <a:solidFill>
                <a:schemeClr val="accent2">
                  <a:lumMod val="50000"/>
                </a:schemeClr>
              </a:solidFill>
              <a:latin typeface="Amasis MT Pro Black" panose="02040A04050005020304" pitchFamily="18" charset="0"/>
            </a:endParaRPr>
          </a:p>
          <a:p>
            <a:pPr algn="ctr"/>
            <a:r>
              <a:rPr lang="en-US" dirty="0">
                <a:solidFill>
                  <a:schemeClr val="accent2">
                    <a:lumMod val="50000"/>
                  </a:schemeClr>
                </a:solidFill>
                <a:latin typeface="Amasis MT Pro Black" panose="02040A04050005020304" pitchFamily="18" charset="0"/>
              </a:rPr>
              <a:t>University of Massachusetts Amherst</a:t>
            </a:r>
          </a:p>
          <a:p>
            <a:pPr algn="ctr"/>
            <a:endParaRPr lang="en-US" baseline="30000" dirty="0">
              <a:solidFill>
                <a:schemeClr val="accent2">
                  <a:lumMod val="50000"/>
                </a:schemeClr>
              </a:solidFill>
              <a:latin typeface="Amasis MT Pro Black" panose="02040A04050005020304" pitchFamily="18" charset="0"/>
            </a:endParaRPr>
          </a:p>
          <a:p>
            <a:pPr algn="ctr"/>
            <a:r>
              <a:rPr lang="en-US" baseline="30000" dirty="0">
                <a:solidFill>
                  <a:schemeClr val="accent2">
                    <a:lumMod val="50000"/>
                  </a:schemeClr>
                </a:solidFill>
                <a:latin typeface="Amasis MT Pro Black" panose="02040A04050005020304" pitchFamily="18" charset="0"/>
              </a:rPr>
              <a:t>2</a:t>
            </a:r>
            <a:r>
              <a:rPr lang="en-US" dirty="0">
                <a:solidFill>
                  <a:schemeClr val="accent2">
                    <a:lumMod val="50000"/>
                  </a:schemeClr>
                </a:solidFill>
                <a:latin typeface="Amasis MT Pro Black" panose="02040A04050005020304" pitchFamily="18" charset="0"/>
              </a:rPr>
              <a:t>Division of Medical Toxicology, Department of Emergency Medicine</a:t>
            </a:r>
          </a:p>
          <a:p>
            <a:pPr algn="ctr"/>
            <a:r>
              <a:rPr lang="en-US" dirty="0">
                <a:solidFill>
                  <a:schemeClr val="accent2">
                    <a:lumMod val="50000"/>
                  </a:schemeClr>
                </a:solidFill>
                <a:latin typeface="Amasis MT Pro Black" panose="02040A04050005020304" pitchFamily="18" charset="0"/>
              </a:rPr>
              <a:t>University of Massachusetts Medical School</a:t>
            </a:r>
            <a:endParaRPr lang="en-US" baseline="30000" dirty="0">
              <a:solidFill>
                <a:schemeClr val="accent2">
                  <a:lumMod val="50000"/>
                </a:schemeClr>
              </a:solidFill>
              <a:latin typeface="Amasis MT Pro Black" panose="02040A04050005020304" pitchFamily="18" charset="0"/>
            </a:endParaRPr>
          </a:p>
        </p:txBody>
      </p:sp>
      <p:pic>
        <p:nvPicPr>
          <p:cNvPr id="17" name="Picture 16">
            <a:extLst>
              <a:ext uri="{FF2B5EF4-FFF2-40B4-BE49-F238E27FC236}">
                <a16:creationId xmlns:a16="http://schemas.microsoft.com/office/drawing/2014/main" id="{A105C651-2F77-4790-85E2-975B2ED16DB7}"/>
              </a:ext>
            </a:extLst>
          </p:cNvPr>
          <p:cNvPicPr>
            <a:picLocks noChangeAspect="1"/>
          </p:cNvPicPr>
          <p:nvPr/>
        </p:nvPicPr>
        <p:blipFill>
          <a:blip r:embed="rId8"/>
          <a:stretch>
            <a:fillRect/>
          </a:stretch>
        </p:blipFill>
        <p:spPr>
          <a:xfrm>
            <a:off x="58868" y="5337110"/>
            <a:ext cx="1520890" cy="1520890"/>
          </a:xfrm>
          <a:prstGeom prst="rect">
            <a:avLst/>
          </a:prstGeom>
        </p:spPr>
      </p:pic>
      <p:pic>
        <p:nvPicPr>
          <p:cNvPr id="18" name="Picture 17">
            <a:extLst>
              <a:ext uri="{FF2B5EF4-FFF2-40B4-BE49-F238E27FC236}">
                <a16:creationId xmlns:a16="http://schemas.microsoft.com/office/drawing/2014/main" id="{18FA3F7B-D7FA-4D93-8C32-EC68A4C722B6}"/>
              </a:ext>
            </a:extLst>
          </p:cNvPr>
          <p:cNvPicPr>
            <a:picLocks noChangeAspect="1"/>
          </p:cNvPicPr>
          <p:nvPr/>
        </p:nvPicPr>
        <p:blipFill>
          <a:blip r:embed="rId9"/>
          <a:stretch>
            <a:fillRect/>
          </a:stretch>
        </p:blipFill>
        <p:spPr>
          <a:xfrm>
            <a:off x="9980155" y="5734160"/>
            <a:ext cx="1922304" cy="726789"/>
          </a:xfrm>
          <a:prstGeom prst="rect">
            <a:avLst/>
          </a:prstGeom>
        </p:spPr>
      </p:pic>
      <p:pic>
        <p:nvPicPr>
          <p:cNvPr id="4" name="Picture 3" descr="A person wearing a red shirt&#10;&#10;Description automatically generated with low confidence">
            <a:extLst>
              <a:ext uri="{FF2B5EF4-FFF2-40B4-BE49-F238E27FC236}">
                <a16:creationId xmlns:a16="http://schemas.microsoft.com/office/drawing/2014/main" id="{0FC3D6D8-A4F5-47D0-92A2-3EACB3228140}"/>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4411775" y="1935742"/>
            <a:ext cx="1284531" cy="1926796"/>
          </a:xfrm>
          <a:prstGeom prst="rect">
            <a:avLst/>
          </a:prstGeom>
        </p:spPr>
      </p:pic>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0C4139D-CEDA-4F9B-BC77-18AC17862D0F}"/>
              </a:ext>
            </a:extLst>
          </p:cNvPr>
          <p:cNvSpPr txBox="1"/>
          <p:nvPr/>
        </p:nvSpPr>
        <p:spPr>
          <a:xfrm>
            <a:off x="1224109" y="137427"/>
            <a:ext cx="9886595"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800" dirty="0">
                <a:solidFill>
                  <a:schemeClr val="accent2">
                    <a:lumMod val="40000"/>
                    <a:lumOff val="60000"/>
                  </a:schemeClr>
                </a:solidFill>
                <a:latin typeface="Amasis MT Pro Black"/>
                <a:ea typeface="+mn-lt"/>
                <a:cs typeface="+mn-lt"/>
              </a:rPr>
              <a:t>Depthwise block</a:t>
            </a:r>
            <a:endParaRPr lang="en-US" sz="2800" dirty="0">
              <a:solidFill>
                <a:schemeClr val="accent2">
                  <a:lumMod val="40000"/>
                  <a:lumOff val="60000"/>
                </a:schemeClr>
              </a:solidFill>
              <a:latin typeface="Amasis MT Pro Black"/>
              <a:cs typeface="Calibri" panose="020F0502020204030204"/>
            </a:endParaRPr>
          </a:p>
        </p:txBody>
      </p:sp>
      <p:pic>
        <p:nvPicPr>
          <p:cNvPr id="6" name="Picture 5" descr="Diagram&#10;&#10;Description automatically generated">
            <a:extLst>
              <a:ext uri="{FF2B5EF4-FFF2-40B4-BE49-F238E27FC236}">
                <a16:creationId xmlns:a16="http://schemas.microsoft.com/office/drawing/2014/main" id="{710480DB-05F6-4A28-9799-6DEC487FAE1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69982" y="1840230"/>
            <a:ext cx="2640722" cy="4275455"/>
          </a:xfrm>
          <a:prstGeom prst="rect">
            <a:avLst/>
          </a:prstGeom>
        </p:spPr>
      </p:pic>
      <p:pic>
        <p:nvPicPr>
          <p:cNvPr id="8" name="Picture 7">
            <a:extLst>
              <a:ext uri="{FF2B5EF4-FFF2-40B4-BE49-F238E27FC236}">
                <a16:creationId xmlns:a16="http://schemas.microsoft.com/office/drawing/2014/main" id="{1A0654D2-906A-474A-AA44-4C65D1E4DEC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87755" y="1497330"/>
            <a:ext cx="6153150" cy="685800"/>
          </a:xfrm>
          <a:prstGeom prst="rect">
            <a:avLst/>
          </a:prstGeom>
        </p:spPr>
      </p:pic>
      <p:sp>
        <p:nvSpPr>
          <p:cNvPr id="13" name="Rectangle 12">
            <a:extLst>
              <a:ext uri="{FF2B5EF4-FFF2-40B4-BE49-F238E27FC236}">
                <a16:creationId xmlns:a16="http://schemas.microsoft.com/office/drawing/2014/main" id="{288D5FD5-D7A7-4E13-98E3-2FDA1E7FC0FB}"/>
              </a:ext>
            </a:extLst>
          </p:cNvPr>
          <p:cNvSpPr/>
          <p:nvPr/>
        </p:nvSpPr>
        <p:spPr>
          <a:xfrm>
            <a:off x="3737610" y="1497330"/>
            <a:ext cx="2240280" cy="543294"/>
          </a:xfrm>
          <a:prstGeom prst="rect">
            <a:avLst/>
          </a:prstGeom>
          <a:noFill/>
          <a:ln w="762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FA2B8C25-010A-48EB-8990-71F75878E867}"/>
              </a:ext>
            </a:extLst>
          </p:cNvPr>
          <p:cNvSpPr txBox="1"/>
          <p:nvPr/>
        </p:nvSpPr>
        <p:spPr>
          <a:xfrm>
            <a:off x="83960" y="5360670"/>
            <a:ext cx="8183740" cy="830997"/>
          </a:xfrm>
          <a:prstGeom prst="rect">
            <a:avLst/>
          </a:prstGeom>
          <a:noFill/>
        </p:spPr>
        <p:txBody>
          <a:bodyPr wrap="square" rtlCol="0">
            <a:spAutoFit/>
          </a:bodyPr>
          <a:lstStyle/>
          <a:p>
            <a:pPr marL="457200" indent="-457200">
              <a:buFont typeface="Arial" panose="020B0604020202020204" pitchFamily="34" charset="0"/>
              <a:buChar char="•"/>
            </a:pPr>
            <a:r>
              <a:rPr lang="en-US" sz="2400" dirty="0">
                <a:solidFill>
                  <a:schemeClr val="bg1"/>
                </a:solidFill>
                <a:latin typeface="Candara" panose="020E0502030303020204" pitchFamily="34" charset="0"/>
              </a:rPr>
              <a:t>Depthwise block extracts features from each modality separately to capture unique modality-specific trends  .</a:t>
            </a:r>
          </a:p>
        </p:txBody>
      </p:sp>
    </p:spTree>
    <p:extLst>
      <p:ext uri="{BB962C8B-B14F-4D97-AF65-F5344CB8AC3E}">
        <p14:creationId xmlns:p14="http://schemas.microsoft.com/office/powerpoint/2010/main" val="4234395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083C5D4-0C3F-4518-A949-3938707DBD54}"/>
              </a:ext>
            </a:extLst>
          </p:cNvPr>
          <p:cNvSpPr txBox="1"/>
          <p:nvPr/>
        </p:nvSpPr>
        <p:spPr>
          <a:xfrm>
            <a:off x="710648" y="210068"/>
            <a:ext cx="9886595"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800" dirty="0">
                <a:solidFill>
                  <a:schemeClr val="accent2">
                    <a:lumMod val="40000"/>
                    <a:lumOff val="60000"/>
                  </a:schemeClr>
                </a:solidFill>
                <a:latin typeface="Amasis MT Pro Black"/>
                <a:ea typeface="+mn-lt"/>
                <a:cs typeface="+mn-lt"/>
              </a:rPr>
              <a:t>TCN block</a:t>
            </a:r>
            <a:endParaRPr lang="en-US" sz="2800" dirty="0">
              <a:solidFill>
                <a:schemeClr val="accent2">
                  <a:lumMod val="40000"/>
                  <a:lumOff val="60000"/>
                </a:schemeClr>
              </a:solidFill>
              <a:latin typeface="Amasis MT Pro Black"/>
              <a:cs typeface="Calibri" panose="020F0502020204030204"/>
            </a:endParaRPr>
          </a:p>
        </p:txBody>
      </p:sp>
      <p:sp>
        <p:nvSpPr>
          <p:cNvPr id="6" name="TextBox 5">
            <a:extLst>
              <a:ext uri="{FF2B5EF4-FFF2-40B4-BE49-F238E27FC236}">
                <a16:creationId xmlns:a16="http://schemas.microsoft.com/office/drawing/2014/main" id="{0C11B675-107B-4619-8465-941F2AF178E9}"/>
              </a:ext>
            </a:extLst>
          </p:cNvPr>
          <p:cNvSpPr txBox="1"/>
          <p:nvPr/>
        </p:nvSpPr>
        <p:spPr>
          <a:xfrm>
            <a:off x="0" y="1568255"/>
            <a:ext cx="2315068" cy="707886"/>
          </a:xfrm>
          <a:prstGeom prst="rect">
            <a:avLst/>
          </a:prstGeom>
          <a:noFill/>
        </p:spPr>
        <p:txBody>
          <a:bodyPr wrap="square" rtlCol="0">
            <a:spAutoFit/>
          </a:bodyPr>
          <a:lstStyle/>
          <a:p>
            <a:pPr algn="ctr"/>
            <a:r>
              <a:rPr lang="en-US" sz="2000" dirty="0">
                <a:solidFill>
                  <a:schemeClr val="accent2">
                    <a:lumMod val="40000"/>
                    <a:lumOff val="60000"/>
                  </a:schemeClr>
                </a:solidFill>
                <a:latin typeface="Candara" panose="020E0502030303020204" pitchFamily="34" charset="0"/>
              </a:rPr>
              <a:t>100 Minute</a:t>
            </a:r>
          </a:p>
          <a:p>
            <a:pPr algn="ctr"/>
            <a:r>
              <a:rPr lang="en-US" sz="2000" dirty="0">
                <a:solidFill>
                  <a:schemeClr val="accent2">
                    <a:lumMod val="40000"/>
                    <a:lumOff val="60000"/>
                  </a:schemeClr>
                </a:solidFill>
                <a:latin typeface="Candara" panose="020E0502030303020204" pitchFamily="34" charset="0"/>
              </a:rPr>
              <a:t> Physiological signal</a:t>
            </a:r>
          </a:p>
        </p:txBody>
      </p:sp>
      <p:pic>
        <p:nvPicPr>
          <p:cNvPr id="8" name="Picture 7" descr="Diagram&#10;&#10;Description automatically generated">
            <a:extLst>
              <a:ext uri="{FF2B5EF4-FFF2-40B4-BE49-F238E27FC236}">
                <a16:creationId xmlns:a16="http://schemas.microsoft.com/office/drawing/2014/main" id="{C455FBDA-D806-4F16-BA51-BADE3D110DA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33920" y="791224"/>
            <a:ext cx="4871372" cy="5901696"/>
          </a:xfrm>
          <a:prstGeom prst="rect">
            <a:avLst/>
          </a:prstGeom>
        </p:spPr>
      </p:pic>
      <p:pic>
        <p:nvPicPr>
          <p:cNvPr id="13" name="Picture 12">
            <a:extLst>
              <a:ext uri="{FF2B5EF4-FFF2-40B4-BE49-F238E27FC236}">
                <a16:creationId xmlns:a16="http://schemas.microsoft.com/office/drawing/2014/main" id="{F5AE39A3-448B-4A1B-AE40-5E836F50D09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885495"/>
            <a:ext cx="8572500" cy="652452"/>
          </a:xfrm>
          <a:prstGeom prst="rect">
            <a:avLst/>
          </a:prstGeom>
        </p:spPr>
      </p:pic>
      <p:sp>
        <p:nvSpPr>
          <p:cNvPr id="11" name="Rectangle 10">
            <a:extLst>
              <a:ext uri="{FF2B5EF4-FFF2-40B4-BE49-F238E27FC236}">
                <a16:creationId xmlns:a16="http://schemas.microsoft.com/office/drawing/2014/main" id="{1DBB2CDC-0D22-4A6A-85C2-8AE4860A1B62}"/>
              </a:ext>
            </a:extLst>
          </p:cNvPr>
          <p:cNvSpPr/>
          <p:nvPr/>
        </p:nvSpPr>
        <p:spPr>
          <a:xfrm>
            <a:off x="6332220" y="885496"/>
            <a:ext cx="2137410" cy="543294"/>
          </a:xfrm>
          <a:prstGeom prst="rect">
            <a:avLst/>
          </a:prstGeom>
          <a:noFill/>
          <a:ln w="762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1984D028-C70A-4539-8DC4-989317198A31}"/>
              </a:ext>
            </a:extLst>
          </p:cNvPr>
          <p:cNvSpPr txBox="1"/>
          <p:nvPr/>
        </p:nvSpPr>
        <p:spPr>
          <a:xfrm>
            <a:off x="86708" y="5495450"/>
            <a:ext cx="7276117" cy="830997"/>
          </a:xfrm>
          <a:prstGeom prst="rect">
            <a:avLst/>
          </a:prstGeom>
          <a:noFill/>
        </p:spPr>
        <p:txBody>
          <a:bodyPr wrap="square" rtlCol="0">
            <a:spAutoFit/>
          </a:bodyPr>
          <a:lstStyle/>
          <a:p>
            <a:pPr marL="457200" indent="-457200">
              <a:buFont typeface="Arial" panose="020B0604020202020204" pitchFamily="34" charset="0"/>
              <a:buChar char="•"/>
            </a:pPr>
            <a:r>
              <a:rPr lang="en-US" sz="2400" dirty="0">
                <a:solidFill>
                  <a:schemeClr val="bg1"/>
                </a:solidFill>
                <a:latin typeface="Candara" panose="020E0502030303020204" pitchFamily="34" charset="0"/>
              </a:rPr>
              <a:t>Causal dilated convolutions allow the receptive field of model to grow exponential of depth.</a:t>
            </a:r>
          </a:p>
        </p:txBody>
      </p:sp>
    </p:spTree>
    <p:extLst>
      <p:ext uri="{BB962C8B-B14F-4D97-AF65-F5344CB8AC3E}">
        <p14:creationId xmlns:p14="http://schemas.microsoft.com/office/powerpoint/2010/main" val="42356104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0" name="Picture 9" descr="Graphical user interface&#10;&#10;Description automatically generated with low confidence">
            <a:extLst>
              <a:ext uri="{FF2B5EF4-FFF2-40B4-BE49-F238E27FC236}">
                <a16:creationId xmlns:a16="http://schemas.microsoft.com/office/drawing/2014/main" id="{FEE6918E-C6F9-4223-BCDE-58B716BB31A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404404"/>
            <a:ext cx="13804373" cy="4847174"/>
          </a:xfrm>
          <a:prstGeom prst="rect">
            <a:avLst/>
          </a:prstGeom>
        </p:spPr>
      </p:pic>
      <p:sp>
        <p:nvSpPr>
          <p:cNvPr id="8" name="TextBox 7">
            <a:extLst>
              <a:ext uri="{FF2B5EF4-FFF2-40B4-BE49-F238E27FC236}">
                <a16:creationId xmlns:a16="http://schemas.microsoft.com/office/drawing/2014/main" id="{3D490947-47A0-4FD8-AAAA-532A25734CB5}"/>
              </a:ext>
            </a:extLst>
          </p:cNvPr>
          <p:cNvSpPr txBox="1"/>
          <p:nvPr/>
        </p:nvSpPr>
        <p:spPr>
          <a:xfrm>
            <a:off x="4419117" y="3090446"/>
            <a:ext cx="3316934" cy="400110"/>
          </a:xfrm>
          <a:prstGeom prst="rect">
            <a:avLst/>
          </a:prstGeom>
          <a:noFill/>
        </p:spPr>
        <p:txBody>
          <a:bodyPr wrap="none" rtlCol="0">
            <a:spAutoFit/>
          </a:bodyPr>
          <a:lstStyle/>
          <a:p>
            <a:r>
              <a:rPr lang="en-US" sz="2000" dirty="0">
                <a:solidFill>
                  <a:srgbClr val="FFFF00"/>
                </a:solidFill>
                <a:latin typeface="Candara" panose="020E0502030303020204" pitchFamily="34" charset="0"/>
              </a:rPr>
              <a:t>Channel-Attention Block (SE)</a:t>
            </a:r>
          </a:p>
        </p:txBody>
      </p:sp>
      <p:sp>
        <p:nvSpPr>
          <p:cNvPr id="15" name="TextBox 14">
            <a:extLst>
              <a:ext uri="{FF2B5EF4-FFF2-40B4-BE49-F238E27FC236}">
                <a16:creationId xmlns:a16="http://schemas.microsoft.com/office/drawing/2014/main" id="{CDF0CD5D-AC91-4FC1-94BA-75FCD5D6B2A8}"/>
              </a:ext>
            </a:extLst>
          </p:cNvPr>
          <p:cNvSpPr txBox="1"/>
          <p:nvPr/>
        </p:nvSpPr>
        <p:spPr>
          <a:xfrm>
            <a:off x="4419117" y="6410081"/>
            <a:ext cx="3014864" cy="400110"/>
          </a:xfrm>
          <a:prstGeom prst="rect">
            <a:avLst/>
          </a:prstGeom>
          <a:noFill/>
        </p:spPr>
        <p:txBody>
          <a:bodyPr wrap="none" rtlCol="0">
            <a:spAutoFit/>
          </a:bodyPr>
          <a:lstStyle/>
          <a:p>
            <a:r>
              <a:rPr lang="en-US" sz="2000" dirty="0">
                <a:solidFill>
                  <a:srgbClr val="FFFF00"/>
                </a:solidFill>
                <a:latin typeface="Candara" panose="020E0502030303020204" pitchFamily="34" charset="0"/>
              </a:rPr>
              <a:t>Temporal-Attention Block </a:t>
            </a:r>
          </a:p>
        </p:txBody>
      </p:sp>
      <p:sp>
        <p:nvSpPr>
          <p:cNvPr id="9" name="TextBox 8">
            <a:extLst>
              <a:ext uri="{FF2B5EF4-FFF2-40B4-BE49-F238E27FC236}">
                <a16:creationId xmlns:a16="http://schemas.microsoft.com/office/drawing/2014/main" id="{0915D976-9CC5-4574-957A-52C06057E8EE}"/>
              </a:ext>
            </a:extLst>
          </p:cNvPr>
          <p:cNvSpPr txBox="1"/>
          <p:nvPr/>
        </p:nvSpPr>
        <p:spPr>
          <a:xfrm>
            <a:off x="710648" y="210068"/>
            <a:ext cx="9886595"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800" dirty="0">
                <a:solidFill>
                  <a:schemeClr val="accent2">
                    <a:lumMod val="40000"/>
                    <a:lumOff val="60000"/>
                  </a:schemeClr>
                </a:solidFill>
                <a:latin typeface="Amasis MT Pro Black"/>
                <a:ea typeface="+mn-lt"/>
                <a:cs typeface="+mn-lt"/>
              </a:rPr>
              <a:t>Attention blocks</a:t>
            </a:r>
            <a:endParaRPr lang="en-US" sz="2800" dirty="0">
              <a:solidFill>
                <a:schemeClr val="accent2">
                  <a:lumMod val="40000"/>
                  <a:lumOff val="60000"/>
                </a:schemeClr>
              </a:solidFill>
              <a:latin typeface="Amasis MT Pro Black"/>
              <a:cs typeface="Calibri" panose="020F0502020204030204"/>
            </a:endParaRPr>
          </a:p>
        </p:txBody>
      </p:sp>
      <p:pic>
        <p:nvPicPr>
          <p:cNvPr id="5" name="Picture 4" descr="Diagram&#10;&#10;Description automatically generated">
            <a:extLst>
              <a:ext uri="{FF2B5EF4-FFF2-40B4-BE49-F238E27FC236}">
                <a16:creationId xmlns:a16="http://schemas.microsoft.com/office/drawing/2014/main" id="{A8FBC23B-AA63-4DF0-8ADF-0FF91D7144F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54" y="733288"/>
            <a:ext cx="12192000" cy="2472144"/>
          </a:xfrm>
          <a:prstGeom prst="rect">
            <a:avLst/>
          </a:prstGeom>
        </p:spPr>
      </p:pic>
    </p:spTree>
    <p:extLst>
      <p:ext uri="{BB962C8B-B14F-4D97-AF65-F5344CB8AC3E}">
        <p14:creationId xmlns:p14="http://schemas.microsoft.com/office/powerpoint/2010/main" val="27569399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3" name="Picture 12" descr="A picture containing chart&#10;&#10;Description automatically generated">
            <a:extLst>
              <a:ext uri="{FF2B5EF4-FFF2-40B4-BE49-F238E27FC236}">
                <a16:creationId xmlns:a16="http://schemas.microsoft.com/office/drawing/2014/main" id="{ED38F7D6-D63D-4A3B-A02C-F8095C0014F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9192" y="1308186"/>
            <a:ext cx="4600575" cy="2581275"/>
          </a:xfrm>
          <a:prstGeom prst="rect">
            <a:avLst/>
          </a:prstGeom>
        </p:spPr>
      </p:pic>
      <p:sp>
        <p:nvSpPr>
          <p:cNvPr id="3" name="TextBox 2">
            <a:extLst>
              <a:ext uri="{FF2B5EF4-FFF2-40B4-BE49-F238E27FC236}">
                <a16:creationId xmlns:a16="http://schemas.microsoft.com/office/drawing/2014/main" id="{72CA9D9C-2D88-4080-B561-E8FAE5F03202}"/>
              </a:ext>
            </a:extLst>
          </p:cNvPr>
          <p:cNvSpPr txBox="1"/>
          <p:nvPr/>
        </p:nvSpPr>
        <p:spPr>
          <a:xfrm>
            <a:off x="0" y="146420"/>
            <a:ext cx="9886595"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dirty="0">
                <a:solidFill>
                  <a:schemeClr val="accent2">
                    <a:lumMod val="40000"/>
                    <a:lumOff val="60000"/>
                  </a:schemeClr>
                </a:solidFill>
                <a:latin typeface="Amasis MT Pro Black"/>
                <a:ea typeface="+mn-lt"/>
                <a:cs typeface="+mn-lt"/>
              </a:rPr>
              <a:t>Opioid detection and moment prediction</a:t>
            </a:r>
            <a:endParaRPr lang="en-US" sz="3200" dirty="0">
              <a:solidFill>
                <a:schemeClr val="accent2">
                  <a:lumMod val="40000"/>
                  <a:lumOff val="60000"/>
                </a:schemeClr>
              </a:solidFill>
              <a:latin typeface="Amasis MT Pro Black"/>
              <a:cs typeface="Calibri" panose="020F0502020204030204"/>
            </a:endParaRPr>
          </a:p>
        </p:txBody>
      </p:sp>
      <p:sp>
        <p:nvSpPr>
          <p:cNvPr id="7" name="TextBox 6">
            <a:extLst>
              <a:ext uri="{FF2B5EF4-FFF2-40B4-BE49-F238E27FC236}">
                <a16:creationId xmlns:a16="http://schemas.microsoft.com/office/drawing/2014/main" id="{F1767C7F-F264-4218-B14B-1F4566C303DA}"/>
              </a:ext>
            </a:extLst>
          </p:cNvPr>
          <p:cNvSpPr txBox="1"/>
          <p:nvPr/>
        </p:nvSpPr>
        <p:spPr>
          <a:xfrm>
            <a:off x="2076789" y="3993966"/>
            <a:ext cx="3248005" cy="369332"/>
          </a:xfrm>
          <a:prstGeom prst="rect">
            <a:avLst/>
          </a:prstGeom>
          <a:noFill/>
        </p:spPr>
        <p:txBody>
          <a:bodyPr wrap="none" rtlCol="0">
            <a:spAutoFit/>
          </a:bodyPr>
          <a:lstStyle/>
          <a:p>
            <a:r>
              <a:rPr lang="en-US" dirty="0">
                <a:solidFill>
                  <a:srgbClr val="FFFF00"/>
                </a:solidFill>
                <a:latin typeface="Candara" panose="020E0502030303020204" pitchFamily="34" charset="0"/>
              </a:rPr>
              <a:t>Predicted opioid administration</a:t>
            </a:r>
          </a:p>
        </p:txBody>
      </p:sp>
      <p:sp>
        <p:nvSpPr>
          <p:cNvPr id="8" name="TextBox 7">
            <a:extLst>
              <a:ext uri="{FF2B5EF4-FFF2-40B4-BE49-F238E27FC236}">
                <a16:creationId xmlns:a16="http://schemas.microsoft.com/office/drawing/2014/main" id="{08386014-3253-45F7-B9E6-786D0E5ABABB}"/>
              </a:ext>
            </a:extLst>
          </p:cNvPr>
          <p:cNvSpPr txBox="1"/>
          <p:nvPr/>
        </p:nvSpPr>
        <p:spPr>
          <a:xfrm>
            <a:off x="29689" y="2158631"/>
            <a:ext cx="1649812" cy="646331"/>
          </a:xfrm>
          <a:prstGeom prst="rect">
            <a:avLst/>
          </a:prstGeom>
          <a:noFill/>
        </p:spPr>
        <p:txBody>
          <a:bodyPr wrap="none" rtlCol="0">
            <a:spAutoFit/>
          </a:bodyPr>
          <a:lstStyle/>
          <a:p>
            <a:pPr algn="ctr"/>
            <a:r>
              <a:rPr lang="en-US" dirty="0">
                <a:solidFill>
                  <a:srgbClr val="FFFF00"/>
                </a:solidFill>
                <a:latin typeface="Candara" panose="020E0502030303020204" pitchFamily="34" charset="0"/>
              </a:rPr>
              <a:t>Actual opioid</a:t>
            </a:r>
          </a:p>
          <a:p>
            <a:pPr algn="ctr"/>
            <a:r>
              <a:rPr lang="en-US" dirty="0">
                <a:solidFill>
                  <a:srgbClr val="FFFF00"/>
                </a:solidFill>
                <a:latin typeface="Candara" panose="020E0502030303020204" pitchFamily="34" charset="0"/>
              </a:rPr>
              <a:t> administration</a:t>
            </a:r>
          </a:p>
        </p:txBody>
      </p:sp>
      <p:sp>
        <p:nvSpPr>
          <p:cNvPr id="11" name="TextBox 10">
            <a:extLst>
              <a:ext uri="{FF2B5EF4-FFF2-40B4-BE49-F238E27FC236}">
                <a16:creationId xmlns:a16="http://schemas.microsoft.com/office/drawing/2014/main" id="{FFFE4B31-F587-4F27-964B-7BFD7C6AD248}"/>
              </a:ext>
            </a:extLst>
          </p:cNvPr>
          <p:cNvSpPr txBox="1"/>
          <p:nvPr/>
        </p:nvSpPr>
        <p:spPr>
          <a:xfrm>
            <a:off x="7530839" y="4336544"/>
            <a:ext cx="3623108" cy="523220"/>
          </a:xfrm>
          <a:prstGeom prst="rect">
            <a:avLst/>
          </a:prstGeom>
          <a:noFill/>
        </p:spPr>
        <p:txBody>
          <a:bodyPr wrap="none" rtlCol="0">
            <a:spAutoFit/>
          </a:bodyPr>
          <a:lstStyle/>
          <a:p>
            <a:r>
              <a:rPr lang="en-US" sz="2400" dirty="0">
                <a:solidFill>
                  <a:srgbClr val="FFFF00"/>
                </a:solidFill>
                <a:latin typeface="Candara" panose="020E0502030303020204" pitchFamily="34" charset="0"/>
              </a:rPr>
              <a:t>Opioid</a:t>
            </a:r>
            <a:r>
              <a:rPr lang="en-US" sz="1600" dirty="0">
                <a:solidFill>
                  <a:schemeClr val="accent2">
                    <a:lumMod val="50000"/>
                  </a:schemeClr>
                </a:solidFill>
                <a:latin typeface="Amasis MT Pro Medium" panose="020B0604020202020204" pitchFamily="18" charset="0"/>
              </a:rPr>
              <a:t> </a:t>
            </a:r>
            <a:r>
              <a:rPr lang="en-US" sz="2400" dirty="0">
                <a:solidFill>
                  <a:srgbClr val="FFFF00"/>
                </a:solidFill>
                <a:latin typeface="Candara" panose="020E0502030303020204" pitchFamily="34" charset="0"/>
              </a:rPr>
              <a:t>moment</a:t>
            </a:r>
            <a:r>
              <a:rPr lang="en-US" sz="2800" dirty="0">
                <a:solidFill>
                  <a:srgbClr val="FFFF00"/>
                </a:solidFill>
                <a:latin typeface="Candara" panose="020E0502030303020204" pitchFamily="34" charset="0"/>
              </a:rPr>
              <a:t> </a:t>
            </a:r>
            <a:r>
              <a:rPr lang="en-US" sz="2400" dirty="0">
                <a:solidFill>
                  <a:srgbClr val="FFFF00"/>
                </a:solidFill>
                <a:latin typeface="Candara" panose="020E0502030303020204" pitchFamily="34" charset="0"/>
              </a:rPr>
              <a:t>prediction</a:t>
            </a:r>
          </a:p>
        </p:txBody>
      </p:sp>
      <p:pic>
        <p:nvPicPr>
          <p:cNvPr id="5" name="Picture 4" descr="Chart, scatter chart&#10;&#10;Description automatically generated">
            <a:extLst>
              <a:ext uri="{FF2B5EF4-FFF2-40B4-BE49-F238E27FC236}">
                <a16:creationId xmlns:a16="http://schemas.microsoft.com/office/drawing/2014/main" id="{4F6DF2EE-08D5-419F-942E-B993BB32EF4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47856" y="1118394"/>
            <a:ext cx="4506091" cy="2960861"/>
          </a:xfrm>
          <a:prstGeom prst="rect">
            <a:avLst/>
          </a:prstGeom>
        </p:spPr>
      </p:pic>
      <p:sp>
        <p:nvSpPr>
          <p:cNvPr id="44" name="TextBox 43">
            <a:extLst>
              <a:ext uri="{FF2B5EF4-FFF2-40B4-BE49-F238E27FC236}">
                <a16:creationId xmlns:a16="http://schemas.microsoft.com/office/drawing/2014/main" id="{34AD13AB-15A8-4C17-A7E0-2A356A0DBE1A}"/>
              </a:ext>
            </a:extLst>
          </p:cNvPr>
          <p:cNvSpPr txBox="1"/>
          <p:nvPr/>
        </p:nvSpPr>
        <p:spPr>
          <a:xfrm>
            <a:off x="7530839" y="5790511"/>
            <a:ext cx="3627916" cy="461665"/>
          </a:xfrm>
          <a:prstGeom prst="rect">
            <a:avLst/>
          </a:prstGeom>
          <a:noFill/>
        </p:spPr>
        <p:txBody>
          <a:bodyPr wrap="none" rtlCol="0">
            <a:spAutoFit/>
          </a:bodyPr>
          <a:lstStyle/>
          <a:p>
            <a:r>
              <a:rPr lang="en-US" sz="2400" dirty="0">
                <a:solidFill>
                  <a:srgbClr val="FFFF00"/>
                </a:solidFill>
                <a:latin typeface="Candara" panose="020E0502030303020204" pitchFamily="34" charset="0"/>
              </a:rPr>
              <a:t>NMAE= 8.6 </a:t>
            </a:r>
            <a:r>
              <a:rPr lang="en-US" sz="2400" b="1" i="0" dirty="0">
                <a:solidFill>
                  <a:srgbClr val="FFFF00"/>
                </a:solidFill>
                <a:effectLst/>
                <a:latin typeface="Amasis MT Pro Medium" panose="02040604050005020304" pitchFamily="18" charset="0"/>
              </a:rPr>
              <a:t>±</a:t>
            </a:r>
            <a:r>
              <a:rPr lang="en-US" sz="2400" dirty="0">
                <a:solidFill>
                  <a:srgbClr val="FFFF00"/>
                </a:solidFill>
                <a:latin typeface="Candara" panose="020E0502030303020204" pitchFamily="34" charset="0"/>
              </a:rPr>
              <a:t>  2.4 Minutes </a:t>
            </a:r>
          </a:p>
        </p:txBody>
      </p:sp>
      <p:sp>
        <p:nvSpPr>
          <p:cNvPr id="45" name="TextBox 44">
            <a:extLst>
              <a:ext uri="{FF2B5EF4-FFF2-40B4-BE49-F238E27FC236}">
                <a16:creationId xmlns:a16="http://schemas.microsoft.com/office/drawing/2014/main" id="{BF106360-6097-448A-A5CA-8C9F4E5C3793}"/>
              </a:ext>
            </a:extLst>
          </p:cNvPr>
          <p:cNvSpPr txBox="1"/>
          <p:nvPr/>
        </p:nvSpPr>
        <p:spPr>
          <a:xfrm>
            <a:off x="1679501" y="5716765"/>
            <a:ext cx="3518207" cy="523220"/>
          </a:xfrm>
          <a:prstGeom prst="rect">
            <a:avLst/>
          </a:prstGeom>
          <a:noFill/>
        </p:spPr>
        <p:txBody>
          <a:bodyPr wrap="none" rtlCol="0">
            <a:spAutoFit/>
          </a:bodyPr>
          <a:lstStyle/>
          <a:p>
            <a:r>
              <a:rPr lang="en-US" sz="2800" dirty="0">
                <a:solidFill>
                  <a:srgbClr val="FFFF00"/>
                </a:solidFill>
                <a:latin typeface="Candara" panose="020E0502030303020204" pitchFamily="34" charset="0"/>
              </a:rPr>
              <a:t>Weighted F1= 0.8 </a:t>
            </a:r>
            <a:r>
              <a:rPr lang="en-US" sz="2800" b="1" i="0" dirty="0">
                <a:solidFill>
                  <a:srgbClr val="FFFF00"/>
                </a:solidFill>
                <a:effectLst/>
                <a:latin typeface="Candara" panose="020E0502030303020204" pitchFamily="34" charset="0"/>
              </a:rPr>
              <a:t>± 0.1</a:t>
            </a:r>
            <a:endParaRPr lang="en-US" sz="2800" dirty="0">
              <a:solidFill>
                <a:srgbClr val="FFFF00"/>
              </a:solidFill>
              <a:latin typeface="Candara" panose="020E0502030303020204" pitchFamily="34" charset="0"/>
            </a:endParaRPr>
          </a:p>
        </p:txBody>
      </p:sp>
    </p:spTree>
    <p:extLst>
      <p:ext uri="{BB962C8B-B14F-4D97-AF65-F5344CB8AC3E}">
        <p14:creationId xmlns:p14="http://schemas.microsoft.com/office/powerpoint/2010/main" val="38294205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E33D9A8-CC34-4BF6-A961-4087F7666A54}"/>
              </a:ext>
            </a:extLst>
          </p:cNvPr>
          <p:cNvSpPr txBox="1"/>
          <p:nvPr/>
        </p:nvSpPr>
        <p:spPr>
          <a:xfrm>
            <a:off x="-127856" y="142796"/>
            <a:ext cx="9886595"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800" dirty="0">
                <a:solidFill>
                  <a:schemeClr val="accent2">
                    <a:lumMod val="40000"/>
                    <a:lumOff val="60000"/>
                  </a:schemeClr>
                </a:solidFill>
                <a:latin typeface="Amasis MT Pro Black"/>
                <a:ea typeface="+mn-lt"/>
                <a:cs typeface="+mn-lt"/>
              </a:rPr>
              <a:t>Performance in Males is slightly better than Females</a:t>
            </a:r>
            <a:endParaRPr lang="en-US" sz="2800" dirty="0">
              <a:solidFill>
                <a:schemeClr val="accent2">
                  <a:lumMod val="40000"/>
                  <a:lumOff val="60000"/>
                </a:schemeClr>
              </a:solidFill>
              <a:latin typeface="Amasis MT Pro Black"/>
              <a:cs typeface="Calibri" panose="020F0502020204030204"/>
            </a:endParaRPr>
          </a:p>
        </p:txBody>
      </p:sp>
      <p:sp>
        <p:nvSpPr>
          <p:cNvPr id="4" name="Rectangle 3">
            <a:extLst>
              <a:ext uri="{FF2B5EF4-FFF2-40B4-BE49-F238E27FC236}">
                <a16:creationId xmlns:a16="http://schemas.microsoft.com/office/drawing/2014/main" id="{17245F47-3C64-468D-BA05-B03C0F7BAF93}"/>
              </a:ext>
            </a:extLst>
          </p:cNvPr>
          <p:cNvSpPr/>
          <p:nvPr/>
        </p:nvSpPr>
        <p:spPr>
          <a:xfrm>
            <a:off x="2027018" y="2311182"/>
            <a:ext cx="7606275" cy="1599245"/>
          </a:xfrm>
          <a:prstGeom prst="rect">
            <a:avLst/>
          </a:prstGeom>
          <a:solidFill>
            <a:srgbClr val="CEBEB3"/>
          </a:solidFill>
          <a:ln w="31750">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5" name="Straight Connector 4">
            <a:extLst>
              <a:ext uri="{FF2B5EF4-FFF2-40B4-BE49-F238E27FC236}">
                <a16:creationId xmlns:a16="http://schemas.microsoft.com/office/drawing/2014/main" id="{2964A55B-9CA1-40BC-8699-2AD58A649998}"/>
              </a:ext>
            </a:extLst>
          </p:cNvPr>
          <p:cNvCxnSpPr>
            <a:cxnSpLocks/>
            <a:endCxn id="4" idx="3"/>
          </p:cNvCxnSpPr>
          <p:nvPr/>
        </p:nvCxnSpPr>
        <p:spPr>
          <a:xfrm>
            <a:off x="2027018" y="3085514"/>
            <a:ext cx="7606275" cy="0"/>
          </a:xfrm>
          <a:prstGeom prst="line">
            <a:avLst/>
          </a:prstGeom>
          <a:ln w="1905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666181BC-D3B3-4EDA-A6F4-FD3BFE244EA1}"/>
              </a:ext>
            </a:extLst>
          </p:cNvPr>
          <p:cNvSpPr txBox="1"/>
          <p:nvPr/>
        </p:nvSpPr>
        <p:spPr>
          <a:xfrm>
            <a:off x="1575599" y="1781637"/>
            <a:ext cx="2464903" cy="430887"/>
          </a:xfrm>
          <a:prstGeom prst="rect">
            <a:avLst/>
          </a:prstGeom>
          <a:noFill/>
        </p:spPr>
        <p:txBody>
          <a:bodyPr wrap="square" rtlCol="0">
            <a:spAutoFit/>
          </a:bodyPr>
          <a:lstStyle/>
          <a:p>
            <a:pPr algn="ctr"/>
            <a:r>
              <a:rPr lang="en-US" sz="2200" dirty="0">
                <a:solidFill>
                  <a:schemeClr val="accent1"/>
                </a:solidFill>
                <a:latin typeface="Candara" panose="020E0502030303020204" pitchFamily="34" charset="0"/>
              </a:rPr>
              <a:t>NMAE</a:t>
            </a:r>
          </a:p>
        </p:txBody>
      </p:sp>
      <p:graphicFrame>
        <p:nvGraphicFramePr>
          <p:cNvPr id="33" name="Chart 32">
            <a:extLst>
              <a:ext uri="{FF2B5EF4-FFF2-40B4-BE49-F238E27FC236}">
                <a16:creationId xmlns:a16="http://schemas.microsoft.com/office/drawing/2014/main" id="{DB04DBC9-4A8F-496B-8D37-82C40798343D}"/>
              </a:ext>
            </a:extLst>
          </p:cNvPr>
          <p:cNvGraphicFramePr/>
          <p:nvPr/>
        </p:nvGraphicFramePr>
        <p:xfrm>
          <a:off x="-1153601" y="4214464"/>
          <a:ext cx="4736592" cy="2624328"/>
        </p:xfrm>
        <a:graphic>
          <a:graphicData uri="http://schemas.openxmlformats.org/drawingml/2006/chart">
            <c:chart xmlns:c="http://schemas.openxmlformats.org/drawingml/2006/chart" xmlns:r="http://schemas.openxmlformats.org/officeDocument/2006/relationships" r:id="rId3"/>
          </a:graphicData>
        </a:graphic>
      </p:graphicFrame>
      <p:sp>
        <p:nvSpPr>
          <p:cNvPr id="34" name="TextBox 33">
            <a:extLst>
              <a:ext uri="{FF2B5EF4-FFF2-40B4-BE49-F238E27FC236}">
                <a16:creationId xmlns:a16="http://schemas.microsoft.com/office/drawing/2014/main" id="{54BE703D-82ED-4C55-B02B-9F8054699544}"/>
              </a:ext>
            </a:extLst>
          </p:cNvPr>
          <p:cNvSpPr txBox="1"/>
          <p:nvPr/>
        </p:nvSpPr>
        <p:spPr>
          <a:xfrm>
            <a:off x="2536711" y="5169397"/>
            <a:ext cx="3007555" cy="400110"/>
          </a:xfrm>
          <a:prstGeom prst="rect">
            <a:avLst/>
          </a:prstGeom>
          <a:noFill/>
        </p:spPr>
        <p:txBody>
          <a:bodyPr wrap="none" rtlCol="0">
            <a:spAutoFit/>
          </a:bodyPr>
          <a:lstStyle/>
          <a:p>
            <a:r>
              <a:rPr lang="en-US" sz="2000" dirty="0">
                <a:solidFill>
                  <a:srgbClr val="FFFF00"/>
                </a:solidFill>
                <a:latin typeface="Candara" panose="020E0502030303020204" pitchFamily="34" charset="0"/>
              </a:rPr>
              <a:t>All participant distribution</a:t>
            </a:r>
          </a:p>
        </p:txBody>
      </p:sp>
      <p:graphicFrame>
        <p:nvGraphicFramePr>
          <p:cNvPr id="40" name="Chart 39">
            <a:extLst>
              <a:ext uri="{FF2B5EF4-FFF2-40B4-BE49-F238E27FC236}">
                <a16:creationId xmlns:a16="http://schemas.microsoft.com/office/drawing/2014/main" id="{1BB17018-9CBE-49D2-A6FE-0EC62B11CB55}"/>
              </a:ext>
            </a:extLst>
          </p:cNvPr>
          <p:cNvGraphicFramePr/>
          <p:nvPr/>
        </p:nvGraphicFramePr>
        <p:xfrm>
          <a:off x="6096000" y="4224528"/>
          <a:ext cx="4734636" cy="2627245"/>
        </p:xfrm>
        <a:graphic>
          <a:graphicData uri="http://schemas.openxmlformats.org/drawingml/2006/chart">
            <c:chart xmlns:c="http://schemas.openxmlformats.org/drawingml/2006/chart" xmlns:r="http://schemas.openxmlformats.org/officeDocument/2006/relationships" r:id="rId4"/>
          </a:graphicData>
        </a:graphic>
      </p:graphicFrame>
      <p:sp>
        <p:nvSpPr>
          <p:cNvPr id="41" name="TextBox 40">
            <a:extLst>
              <a:ext uri="{FF2B5EF4-FFF2-40B4-BE49-F238E27FC236}">
                <a16:creationId xmlns:a16="http://schemas.microsoft.com/office/drawing/2014/main" id="{CF6982AE-0716-4079-A0E0-5506DA7918BC}"/>
              </a:ext>
            </a:extLst>
          </p:cNvPr>
          <p:cNvSpPr txBox="1"/>
          <p:nvPr/>
        </p:nvSpPr>
        <p:spPr>
          <a:xfrm>
            <a:off x="9431950" y="5125103"/>
            <a:ext cx="2640466" cy="707886"/>
          </a:xfrm>
          <a:prstGeom prst="rect">
            <a:avLst/>
          </a:prstGeom>
          <a:noFill/>
        </p:spPr>
        <p:txBody>
          <a:bodyPr wrap="none" rtlCol="0">
            <a:spAutoFit/>
          </a:bodyPr>
          <a:lstStyle/>
          <a:p>
            <a:pPr algn="ctr"/>
            <a:r>
              <a:rPr lang="en-US" sz="2000" dirty="0">
                <a:solidFill>
                  <a:srgbClr val="FFFF00"/>
                </a:solidFill>
                <a:latin typeface="Candara" panose="020E0502030303020204" pitchFamily="34" charset="0"/>
              </a:rPr>
              <a:t>Opioid administrations</a:t>
            </a:r>
          </a:p>
          <a:p>
            <a:pPr algn="ctr"/>
            <a:r>
              <a:rPr lang="en-US" sz="2000" dirty="0">
                <a:solidFill>
                  <a:srgbClr val="FFFF00"/>
                </a:solidFill>
                <a:latin typeface="Candara" panose="020E0502030303020204" pitchFamily="34" charset="0"/>
              </a:rPr>
              <a:t>distribution</a:t>
            </a:r>
          </a:p>
        </p:txBody>
      </p:sp>
      <p:sp>
        <p:nvSpPr>
          <p:cNvPr id="30" name="TextBox 29">
            <a:extLst>
              <a:ext uri="{FF2B5EF4-FFF2-40B4-BE49-F238E27FC236}">
                <a16:creationId xmlns:a16="http://schemas.microsoft.com/office/drawing/2014/main" id="{DE070D57-C638-4D61-AA3B-5BEBA3E4F6E5}"/>
              </a:ext>
            </a:extLst>
          </p:cNvPr>
          <p:cNvSpPr txBox="1"/>
          <p:nvPr/>
        </p:nvSpPr>
        <p:spPr>
          <a:xfrm>
            <a:off x="427268" y="2427059"/>
            <a:ext cx="1456969" cy="400110"/>
          </a:xfrm>
          <a:prstGeom prst="rect">
            <a:avLst/>
          </a:prstGeom>
          <a:noFill/>
        </p:spPr>
        <p:txBody>
          <a:bodyPr wrap="square" rtlCol="0">
            <a:spAutoFit/>
          </a:bodyPr>
          <a:lstStyle/>
          <a:p>
            <a:pPr algn="ctr"/>
            <a:r>
              <a:rPr lang="en-US" sz="2000" dirty="0">
                <a:solidFill>
                  <a:schemeClr val="accent2">
                    <a:lumMod val="75000"/>
                  </a:schemeClr>
                </a:solidFill>
                <a:latin typeface="Amasis MT Pro Medium" panose="020B0604020202020204" pitchFamily="18" charset="0"/>
              </a:rPr>
              <a:t>Male</a:t>
            </a:r>
          </a:p>
        </p:txBody>
      </p:sp>
      <p:sp>
        <p:nvSpPr>
          <p:cNvPr id="31" name="TextBox 30">
            <a:extLst>
              <a:ext uri="{FF2B5EF4-FFF2-40B4-BE49-F238E27FC236}">
                <a16:creationId xmlns:a16="http://schemas.microsoft.com/office/drawing/2014/main" id="{6793E32C-E5C8-4311-9370-49D9F80BDCB5}"/>
              </a:ext>
            </a:extLst>
          </p:cNvPr>
          <p:cNvSpPr txBox="1"/>
          <p:nvPr/>
        </p:nvSpPr>
        <p:spPr>
          <a:xfrm>
            <a:off x="486024" y="3350255"/>
            <a:ext cx="1456969" cy="400110"/>
          </a:xfrm>
          <a:prstGeom prst="rect">
            <a:avLst/>
          </a:prstGeom>
          <a:noFill/>
        </p:spPr>
        <p:txBody>
          <a:bodyPr wrap="square" rtlCol="0">
            <a:spAutoFit/>
          </a:bodyPr>
          <a:lstStyle/>
          <a:p>
            <a:pPr algn="ctr"/>
            <a:r>
              <a:rPr lang="en-US" sz="2000" dirty="0">
                <a:solidFill>
                  <a:schemeClr val="accent2">
                    <a:lumMod val="75000"/>
                  </a:schemeClr>
                </a:solidFill>
                <a:latin typeface="Amasis MT Pro Medium" panose="020B0604020202020204" pitchFamily="18" charset="0"/>
              </a:rPr>
              <a:t>Female</a:t>
            </a:r>
          </a:p>
        </p:txBody>
      </p:sp>
      <p:cxnSp>
        <p:nvCxnSpPr>
          <p:cNvPr id="32" name="Straight Connector 31">
            <a:extLst>
              <a:ext uri="{FF2B5EF4-FFF2-40B4-BE49-F238E27FC236}">
                <a16:creationId xmlns:a16="http://schemas.microsoft.com/office/drawing/2014/main" id="{C6827A22-D3A9-4325-9C95-055F1B84964F}"/>
              </a:ext>
            </a:extLst>
          </p:cNvPr>
          <p:cNvCxnSpPr>
            <a:cxnSpLocks/>
          </p:cNvCxnSpPr>
          <p:nvPr/>
        </p:nvCxnSpPr>
        <p:spPr>
          <a:xfrm flipH="1">
            <a:off x="3931920" y="2336536"/>
            <a:ext cx="9752" cy="1625236"/>
          </a:xfrm>
          <a:prstGeom prst="line">
            <a:avLst/>
          </a:prstGeom>
          <a:ln w="1270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F9224F1D-698A-468A-8C3E-CA38F59C3A20}"/>
              </a:ext>
            </a:extLst>
          </p:cNvPr>
          <p:cNvCxnSpPr>
            <a:cxnSpLocks/>
          </p:cNvCxnSpPr>
          <p:nvPr/>
        </p:nvCxnSpPr>
        <p:spPr>
          <a:xfrm>
            <a:off x="7735824" y="2311182"/>
            <a:ext cx="0" cy="1568528"/>
          </a:xfrm>
          <a:prstGeom prst="line">
            <a:avLst/>
          </a:prstGeom>
          <a:ln w="1270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B8910DBE-7801-4270-998C-61B22BF048FE}"/>
              </a:ext>
            </a:extLst>
          </p:cNvPr>
          <p:cNvCxnSpPr>
            <a:cxnSpLocks/>
          </p:cNvCxnSpPr>
          <p:nvPr/>
        </p:nvCxnSpPr>
        <p:spPr>
          <a:xfrm flipH="1">
            <a:off x="5833872" y="2336536"/>
            <a:ext cx="9752" cy="1625236"/>
          </a:xfrm>
          <a:prstGeom prst="line">
            <a:avLst/>
          </a:prstGeom>
          <a:ln w="1270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6DBBE70C-EED9-4926-A3EC-47F3028F508D}"/>
              </a:ext>
            </a:extLst>
          </p:cNvPr>
          <p:cNvSpPr txBox="1"/>
          <p:nvPr/>
        </p:nvSpPr>
        <p:spPr>
          <a:xfrm>
            <a:off x="3582991" y="1791701"/>
            <a:ext cx="2464903" cy="430887"/>
          </a:xfrm>
          <a:prstGeom prst="rect">
            <a:avLst/>
          </a:prstGeom>
          <a:noFill/>
        </p:spPr>
        <p:txBody>
          <a:bodyPr wrap="square" rtlCol="0">
            <a:spAutoFit/>
          </a:bodyPr>
          <a:lstStyle/>
          <a:p>
            <a:pPr algn="ctr"/>
            <a:r>
              <a:rPr lang="en-US" sz="2200" dirty="0">
                <a:solidFill>
                  <a:schemeClr val="accent1"/>
                </a:solidFill>
                <a:latin typeface="Candara" panose="020E0502030303020204" pitchFamily="34" charset="0"/>
              </a:rPr>
              <a:t>F1-score</a:t>
            </a:r>
          </a:p>
        </p:txBody>
      </p:sp>
      <p:sp>
        <p:nvSpPr>
          <p:cNvPr id="39" name="TextBox 38">
            <a:extLst>
              <a:ext uri="{FF2B5EF4-FFF2-40B4-BE49-F238E27FC236}">
                <a16:creationId xmlns:a16="http://schemas.microsoft.com/office/drawing/2014/main" id="{036C3EE1-501C-4E89-8F7D-1706DEC7B437}"/>
              </a:ext>
            </a:extLst>
          </p:cNvPr>
          <p:cNvSpPr txBox="1"/>
          <p:nvPr/>
        </p:nvSpPr>
        <p:spPr>
          <a:xfrm>
            <a:off x="5498341" y="1781637"/>
            <a:ext cx="2464903" cy="430887"/>
          </a:xfrm>
          <a:prstGeom prst="rect">
            <a:avLst/>
          </a:prstGeom>
          <a:noFill/>
        </p:spPr>
        <p:txBody>
          <a:bodyPr wrap="square" rtlCol="0">
            <a:spAutoFit/>
          </a:bodyPr>
          <a:lstStyle/>
          <a:p>
            <a:pPr algn="ctr"/>
            <a:r>
              <a:rPr lang="en-US" sz="2200" dirty="0">
                <a:solidFill>
                  <a:schemeClr val="accent1"/>
                </a:solidFill>
                <a:latin typeface="Candara" panose="020E0502030303020204" pitchFamily="34" charset="0"/>
              </a:rPr>
              <a:t>Specificity</a:t>
            </a:r>
          </a:p>
        </p:txBody>
      </p:sp>
      <p:sp>
        <p:nvSpPr>
          <p:cNvPr id="42" name="TextBox 41">
            <a:extLst>
              <a:ext uri="{FF2B5EF4-FFF2-40B4-BE49-F238E27FC236}">
                <a16:creationId xmlns:a16="http://schemas.microsoft.com/office/drawing/2014/main" id="{05A4E769-A8A8-4964-8A50-542038520C98}"/>
              </a:ext>
            </a:extLst>
          </p:cNvPr>
          <p:cNvSpPr txBox="1"/>
          <p:nvPr/>
        </p:nvSpPr>
        <p:spPr>
          <a:xfrm>
            <a:off x="7413691" y="1781637"/>
            <a:ext cx="2464903" cy="430887"/>
          </a:xfrm>
          <a:prstGeom prst="rect">
            <a:avLst/>
          </a:prstGeom>
          <a:noFill/>
        </p:spPr>
        <p:txBody>
          <a:bodyPr wrap="square" rtlCol="0">
            <a:spAutoFit/>
          </a:bodyPr>
          <a:lstStyle/>
          <a:p>
            <a:pPr algn="ctr"/>
            <a:r>
              <a:rPr lang="en-US" sz="2200" dirty="0">
                <a:solidFill>
                  <a:schemeClr val="accent1"/>
                </a:solidFill>
                <a:latin typeface="Candara" panose="020E0502030303020204" pitchFamily="34" charset="0"/>
              </a:rPr>
              <a:t>Sensitivity</a:t>
            </a:r>
          </a:p>
        </p:txBody>
      </p:sp>
      <p:sp>
        <p:nvSpPr>
          <p:cNvPr id="43" name="TextBox 42">
            <a:extLst>
              <a:ext uri="{FF2B5EF4-FFF2-40B4-BE49-F238E27FC236}">
                <a16:creationId xmlns:a16="http://schemas.microsoft.com/office/drawing/2014/main" id="{14234EBB-3E61-4699-8565-E366A607DF0F}"/>
              </a:ext>
            </a:extLst>
          </p:cNvPr>
          <p:cNvSpPr txBox="1"/>
          <p:nvPr/>
        </p:nvSpPr>
        <p:spPr>
          <a:xfrm>
            <a:off x="2044203" y="2486632"/>
            <a:ext cx="1868213" cy="523220"/>
          </a:xfrm>
          <a:prstGeom prst="rect">
            <a:avLst/>
          </a:prstGeom>
          <a:noFill/>
        </p:spPr>
        <p:txBody>
          <a:bodyPr wrap="square" rtlCol="0">
            <a:spAutoFit/>
          </a:bodyPr>
          <a:lstStyle/>
          <a:p>
            <a:pPr algn="ctr"/>
            <a:r>
              <a:rPr lang="en-US" sz="2800" b="0" i="0" dirty="0">
                <a:solidFill>
                  <a:schemeClr val="accent2">
                    <a:lumMod val="50000"/>
                  </a:schemeClr>
                </a:solidFill>
                <a:effectLst/>
                <a:latin typeface="Candara" panose="020E0502030303020204" pitchFamily="34" charset="0"/>
              </a:rPr>
              <a:t>8.67</a:t>
            </a:r>
            <a:endParaRPr lang="en-US" sz="2800" dirty="0">
              <a:solidFill>
                <a:schemeClr val="accent2">
                  <a:lumMod val="50000"/>
                </a:schemeClr>
              </a:solidFill>
              <a:latin typeface="Candara" panose="020E0502030303020204" pitchFamily="34" charset="0"/>
            </a:endParaRPr>
          </a:p>
        </p:txBody>
      </p:sp>
      <p:sp>
        <p:nvSpPr>
          <p:cNvPr id="44" name="TextBox 43">
            <a:extLst>
              <a:ext uri="{FF2B5EF4-FFF2-40B4-BE49-F238E27FC236}">
                <a16:creationId xmlns:a16="http://schemas.microsoft.com/office/drawing/2014/main" id="{23D7ACA4-C0F9-4BF6-B88B-47E5759E4AB7}"/>
              </a:ext>
            </a:extLst>
          </p:cNvPr>
          <p:cNvSpPr txBox="1"/>
          <p:nvPr/>
        </p:nvSpPr>
        <p:spPr>
          <a:xfrm>
            <a:off x="2014260" y="3177663"/>
            <a:ext cx="1875647" cy="523220"/>
          </a:xfrm>
          <a:prstGeom prst="rect">
            <a:avLst/>
          </a:prstGeom>
          <a:noFill/>
        </p:spPr>
        <p:txBody>
          <a:bodyPr wrap="square" rtlCol="0">
            <a:spAutoFit/>
          </a:bodyPr>
          <a:lstStyle/>
          <a:p>
            <a:pPr algn="ctr"/>
            <a:r>
              <a:rPr lang="en-US" sz="2800" b="0" i="0" dirty="0">
                <a:solidFill>
                  <a:schemeClr val="accent2">
                    <a:lumMod val="50000"/>
                  </a:schemeClr>
                </a:solidFill>
                <a:effectLst/>
                <a:latin typeface="Candara" panose="020E0502030303020204" pitchFamily="34" charset="0"/>
              </a:rPr>
              <a:t>8.63</a:t>
            </a:r>
            <a:endParaRPr lang="en-US" sz="2800" dirty="0">
              <a:solidFill>
                <a:schemeClr val="accent2">
                  <a:lumMod val="50000"/>
                </a:schemeClr>
              </a:solidFill>
              <a:latin typeface="Candara" panose="020E0502030303020204" pitchFamily="34" charset="0"/>
            </a:endParaRPr>
          </a:p>
        </p:txBody>
      </p:sp>
      <p:sp>
        <p:nvSpPr>
          <p:cNvPr id="45" name="TextBox 44">
            <a:extLst>
              <a:ext uri="{FF2B5EF4-FFF2-40B4-BE49-F238E27FC236}">
                <a16:creationId xmlns:a16="http://schemas.microsoft.com/office/drawing/2014/main" id="{7C6632F0-2648-43BC-B111-33666BAADC51}"/>
              </a:ext>
            </a:extLst>
          </p:cNvPr>
          <p:cNvSpPr txBox="1"/>
          <p:nvPr/>
        </p:nvSpPr>
        <p:spPr>
          <a:xfrm>
            <a:off x="4003798" y="2524463"/>
            <a:ext cx="1868213" cy="523220"/>
          </a:xfrm>
          <a:prstGeom prst="rect">
            <a:avLst/>
          </a:prstGeom>
          <a:noFill/>
        </p:spPr>
        <p:txBody>
          <a:bodyPr wrap="square" rtlCol="0">
            <a:spAutoFit/>
          </a:bodyPr>
          <a:lstStyle/>
          <a:p>
            <a:pPr algn="ctr"/>
            <a:r>
              <a:rPr lang="en-US" sz="2800" b="0" i="0" dirty="0">
                <a:solidFill>
                  <a:schemeClr val="accent2">
                    <a:lumMod val="50000"/>
                  </a:schemeClr>
                </a:solidFill>
                <a:effectLst/>
                <a:latin typeface="Candara" panose="020E0502030303020204" pitchFamily="34" charset="0"/>
              </a:rPr>
              <a:t>0.82</a:t>
            </a:r>
            <a:endParaRPr lang="en-US" sz="2800" dirty="0">
              <a:solidFill>
                <a:schemeClr val="accent2">
                  <a:lumMod val="50000"/>
                </a:schemeClr>
              </a:solidFill>
              <a:latin typeface="Candara" panose="020E0502030303020204" pitchFamily="34" charset="0"/>
            </a:endParaRPr>
          </a:p>
        </p:txBody>
      </p:sp>
      <p:sp>
        <p:nvSpPr>
          <p:cNvPr id="46" name="TextBox 45">
            <a:extLst>
              <a:ext uri="{FF2B5EF4-FFF2-40B4-BE49-F238E27FC236}">
                <a16:creationId xmlns:a16="http://schemas.microsoft.com/office/drawing/2014/main" id="{50BCD26F-A37F-420D-9FAA-61B47BB463A1}"/>
              </a:ext>
            </a:extLst>
          </p:cNvPr>
          <p:cNvSpPr txBox="1"/>
          <p:nvPr/>
        </p:nvSpPr>
        <p:spPr>
          <a:xfrm>
            <a:off x="3965552" y="3249266"/>
            <a:ext cx="1868213" cy="523220"/>
          </a:xfrm>
          <a:prstGeom prst="rect">
            <a:avLst/>
          </a:prstGeom>
          <a:noFill/>
        </p:spPr>
        <p:txBody>
          <a:bodyPr wrap="square" rtlCol="0">
            <a:spAutoFit/>
          </a:bodyPr>
          <a:lstStyle/>
          <a:p>
            <a:pPr algn="ctr"/>
            <a:r>
              <a:rPr lang="en-US" sz="2800" b="0" i="0" dirty="0">
                <a:solidFill>
                  <a:schemeClr val="accent2">
                    <a:lumMod val="50000"/>
                  </a:schemeClr>
                </a:solidFill>
                <a:effectLst/>
                <a:latin typeface="Candara" panose="020E0502030303020204" pitchFamily="34" charset="0"/>
              </a:rPr>
              <a:t>0.75</a:t>
            </a:r>
            <a:endParaRPr lang="en-US" sz="2800" dirty="0">
              <a:solidFill>
                <a:schemeClr val="accent2">
                  <a:lumMod val="50000"/>
                </a:schemeClr>
              </a:solidFill>
              <a:latin typeface="Candara" panose="020E0502030303020204" pitchFamily="34" charset="0"/>
            </a:endParaRPr>
          </a:p>
        </p:txBody>
      </p:sp>
      <p:sp>
        <p:nvSpPr>
          <p:cNvPr id="47" name="TextBox 46">
            <a:extLst>
              <a:ext uri="{FF2B5EF4-FFF2-40B4-BE49-F238E27FC236}">
                <a16:creationId xmlns:a16="http://schemas.microsoft.com/office/drawing/2014/main" id="{46638799-0AD7-493A-96E8-18AC9126BE36}"/>
              </a:ext>
            </a:extLst>
          </p:cNvPr>
          <p:cNvSpPr txBox="1"/>
          <p:nvPr/>
        </p:nvSpPr>
        <p:spPr>
          <a:xfrm>
            <a:off x="5846574" y="2509803"/>
            <a:ext cx="1868213" cy="523220"/>
          </a:xfrm>
          <a:prstGeom prst="rect">
            <a:avLst/>
          </a:prstGeom>
          <a:noFill/>
        </p:spPr>
        <p:txBody>
          <a:bodyPr wrap="square" rtlCol="0">
            <a:spAutoFit/>
          </a:bodyPr>
          <a:lstStyle/>
          <a:p>
            <a:pPr algn="ctr"/>
            <a:r>
              <a:rPr lang="en-US" sz="2800" b="0" i="0" dirty="0">
                <a:solidFill>
                  <a:schemeClr val="accent2">
                    <a:lumMod val="50000"/>
                  </a:schemeClr>
                </a:solidFill>
                <a:effectLst/>
                <a:latin typeface="Candara" panose="020E0502030303020204" pitchFamily="34" charset="0"/>
              </a:rPr>
              <a:t>0.79</a:t>
            </a:r>
            <a:endParaRPr lang="en-US" sz="2800" dirty="0">
              <a:solidFill>
                <a:schemeClr val="accent2">
                  <a:lumMod val="50000"/>
                </a:schemeClr>
              </a:solidFill>
              <a:latin typeface="Candara" panose="020E0502030303020204" pitchFamily="34" charset="0"/>
            </a:endParaRPr>
          </a:p>
        </p:txBody>
      </p:sp>
      <p:sp>
        <p:nvSpPr>
          <p:cNvPr id="48" name="TextBox 47">
            <a:extLst>
              <a:ext uri="{FF2B5EF4-FFF2-40B4-BE49-F238E27FC236}">
                <a16:creationId xmlns:a16="http://schemas.microsoft.com/office/drawing/2014/main" id="{A21ED0F1-174F-434A-B5DA-EF9704B87DB9}"/>
              </a:ext>
            </a:extLst>
          </p:cNvPr>
          <p:cNvSpPr txBox="1"/>
          <p:nvPr/>
        </p:nvSpPr>
        <p:spPr>
          <a:xfrm>
            <a:off x="5830155" y="3219075"/>
            <a:ext cx="1868213" cy="523220"/>
          </a:xfrm>
          <a:prstGeom prst="rect">
            <a:avLst/>
          </a:prstGeom>
          <a:noFill/>
        </p:spPr>
        <p:txBody>
          <a:bodyPr wrap="square" rtlCol="0">
            <a:spAutoFit/>
          </a:bodyPr>
          <a:lstStyle/>
          <a:p>
            <a:pPr algn="ctr"/>
            <a:r>
              <a:rPr lang="en-US" sz="2800" b="0" i="0" dirty="0">
                <a:solidFill>
                  <a:schemeClr val="accent2">
                    <a:lumMod val="50000"/>
                  </a:schemeClr>
                </a:solidFill>
                <a:effectLst/>
                <a:latin typeface="Candara" panose="020E0502030303020204" pitchFamily="34" charset="0"/>
              </a:rPr>
              <a:t>0.70</a:t>
            </a:r>
            <a:endParaRPr lang="en-US" sz="2800" dirty="0">
              <a:solidFill>
                <a:schemeClr val="accent2">
                  <a:lumMod val="50000"/>
                </a:schemeClr>
              </a:solidFill>
              <a:latin typeface="Candara" panose="020E0502030303020204" pitchFamily="34" charset="0"/>
            </a:endParaRPr>
          </a:p>
        </p:txBody>
      </p:sp>
      <p:sp>
        <p:nvSpPr>
          <p:cNvPr id="49" name="TextBox 48">
            <a:extLst>
              <a:ext uri="{FF2B5EF4-FFF2-40B4-BE49-F238E27FC236}">
                <a16:creationId xmlns:a16="http://schemas.microsoft.com/office/drawing/2014/main" id="{98A88D71-1773-43EE-9A69-8404E2B8BC0C}"/>
              </a:ext>
            </a:extLst>
          </p:cNvPr>
          <p:cNvSpPr txBox="1"/>
          <p:nvPr/>
        </p:nvSpPr>
        <p:spPr>
          <a:xfrm>
            <a:off x="7764211" y="2486632"/>
            <a:ext cx="1868213" cy="523220"/>
          </a:xfrm>
          <a:prstGeom prst="rect">
            <a:avLst/>
          </a:prstGeom>
          <a:noFill/>
        </p:spPr>
        <p:txBody>
          <a:bodyPr wrap="square" rtlCol="0">
            <a:spAutoFit/>
          </a:bodyPr>
          <a:lstStyle/>
          <a:p>
            <a:pPr algn="ctr"/>
            <a:r>
              <a:rPr lang="en-US" sz="2800" b="0" i="0" dirty="0">
                <a:solidFill>
                  <a:schemeClr val="accent2">
                    <a:lumMod val="50000"/>
                  </a:schemeClr>
                </a:solidFill>
                <a:effectLst/>
                <a:latin typeface="Candara" panose="020E0502030303020204" pitchFamily="34" charset="0"/>
              </a:rPr>
              <a:t>0.78</a:t>
            </a:r>
            <a:endParaRPr lang="en-US" sz="2800" dirty="0">
              <a:solidFill>
                <a:schemeClr val="accent2">
                  <a:lumMod val="50000"/>
                </a:schemeClr>
              </a:solidFill>
              <a:latin typeface="Candara" panose="020E0502030303020204" pitchFamily="34" charset="0"/>
            </a:endParaRPr>
          </a:p>
        </p:txBody>
      </p:sp>
      <p:sp>
        <p:nvSpPr>
          <p:cNvPr id="50" name="TextBox 49">
            <a:extLst>
              <a:ext uri="{FF2B5EF4-FFF2-40B4-BE49-F238E27FC236}">
                <a16:creationId xmlns:a16="http://schemas.microsoft.com/office/drawing/2014/main" id="{C2422E12-A3C0-4B89-AC02-34A12FF76C29}"/>
              </a:ext>
            </a:extLst>
          </p:cNvPr>
          <p:cNvSpPr txBox="1"/>
          <p:nvPr/>
        </p:nvSpPr>
        <p:spPr>
          <a:xfrm>
            <a:off x="7658325" y="3206290"/>
            <a:ext cx="1868213" cy="523220"/>
          </a:xfrm>
          <a:prstGeom prst="rect">
            <a:avLst/>
          </a:prstGeom>
          <a:noFill/>
        </p:spPr>
        <p:txBody>
          <a:bodyPr wrap="square" rtlCol="0">
            <a:spAutoFit/>
          </a:bodyPr>
          <a:lstStyle/>
          <a:p>
            <a:pPr algn="ctr"/>
            <a:r>
              <a:rPr lang="en-US" sz="2800" b="0" i="0" dirty="0">
                <a:solidFill>
                  <a:schemeClr val="accent2">
                    <a:lumMod val="50000"/>
                  </a:schemeClr>
                </a:solidFill>
                <a:effectLst/>
                <a:latin typeface="Candara" panose="020E0502030303020204" pitchFamily="34" charset="0"/>
              </a:rPr>
              <a:t>0.77</a:t>
            </a:r>
            <a:endParaRPr lang="en-US" sz="2800" dirty="0">
              <a:solidFill>
                <a:schemeClr val="accent2">
                  <a:lumMod val="50000"/>
                </a:schemeClr>
              </a:solidFill>
              <a:latin typeface="Candara" panose="020E0502030303020204" pitchFamily="34" charset="0"/>
            </a:endParaRPr>
          </a:p>
        </p:txBody>
      </p:sp>
    </p:spTree>
    <p:extLst>
      <p:ext uri="{BB962C8B-B14F-4D97-AF65-F5344CB8AC3E}">
        <p14:creationId xmlns:p14="http://schemas.microsoft.com/office/powerpoint/2010/main" val="21160830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8" name="TextBox 27">
            <a:extLst>
              <a:ext uri="{FF2B5EF4-FFF2-40B4-BE49-F238E27FC236}">
                <a16:creationId xmlns:a16="http://schemas.microsoft.com/office/drawing/2014/main" id="{4290CCBF-BFA6-4294-944D-9CCC64A882C3}"/>
              </a:ext>
            </a:extLst>
          </p:cNvPr>
          <p:cNvSpPr txBox="1"/>
          <p:nvPr/>
        </p:nvSpPr>
        <p:spPr>
          <a:xfrm>
            <a:off x="-389705" y="137775"/>
            <a:ext cx="9886595"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800" dirty="0">
                <a:solidFill>
                  <a:schemeClr val="accent2">
                    <a:lumMod val="40000"/>
                    <a:lumOff val="60000"/>
                  </a:schemeClr>
                </a:solidFill>
                <a:latin typeface="Amasis MT Pro Black"/>
                <a:ea typeface="+mn-lt"/>
                <a:cs typeface="+mn-lt"/>
              </a:rPr>
              <a:t>Performance is uniform across all BMI categories</a:t>
            </a:r>
            <a:endParaRPr lang="en-US" sz="2800" dirty="0">
              <a:solidFill>
                <a:schemeClr val="accent2">
                  <a:lumMod val="40000"/>
                  <a:lumOff val="60000"/>
                </a:schemeClr>
              </a:solidFill>
              <a:latin typeface="Amasis MT Pro Black"/>
              <a:cs typeface="Calibri" panose="020F0502020204030204"/>
            </a:endParaRPr>
          </a:p>
        </p:txBody>
      </p:sp>
      <p:sp>
        <p:nvSpPr>
          <p:cNvPr id="37" name="TextBox 36">
            <a:extLst>
              <a:ext uri="{FF2B5EF4-FFF2-40B4-BE49-F238E27FC236}">
                <a16:creationId xmlns:a16="http://schemas.microsoft.com/office/drawing/2014/main" id="{F4DFEAB0-B067-41B7-83EC-F9AEE9E68069}"/>
              </a:ext>
            </a:extLst>
          </p:cNvPr>
          <p:cNvSpPr txBox="1"/>
          <p:nvPr/>
        </p:nvSpPr>
        <p:spPr>
          <a:xfrm>
            <a:off x="300220" y="3623253"/>
            <a:ext cx="1600198" cy="400110"/>
          </a:xfrm>
          <a:prstGeom prst="rect">
            <a:avLst/>
          </a:prstGeom>
          <a:noFill/>
        </p:spPr>
        <p:txBody>
          <a:bodyPr wrap="square" rtlCol="0">
            <a:spAutoFit/>
          </a:bodyPr>
          <a:lstStyle/>
          <a:p>
            <a:r>
              <a:rPr lang="en-US" sz="2000" dirty="0">
                <a:solidFill>
                  <a:schemeClr val="accent2">
                    <a:lumMod val="75000"/>
                  </a:schemeClr>
                </a:solidFill>
                <a:latin typeface="Amasis MT Pro Medium" panose="020B0604020202020204" pitchFamily="18" charset="0"/>
              </a:rPr>
              <a:t>Overweight</a:t>
            </a:r>
          </a:p>
        </p:txBody>
      </p:sp>
      <p:sp>
        <p:nvSpPr>
          <p:cNvPr id="30" name="Rectangle 29">
            <a:extLst>
              <a:ext uri="{FF2B5EF4-FFF2-40B4-BE49-F238E27FC236}">
                <a16:creationId xmlns:a16="http://schemas.microsoft.com/office/drawing/2014/main" id="{86781311-10B8-4EF2-82C8-239C89EC3FDC}"/>
              </a:ext>
            </a:extLst>
          </p:cNvPr>
          <p:cNvSpPr/>
          <p:nvPr/>
        </p:nvSpPr>
        <p:spPr>
          <a:xfrm>
            <a:off x="1890615" y="2667587"/>
            <a:ext cx="7606275" cy="2395728"/>
          </a:xfrm>
          <a:prstGeom prst="rect">
            <a:avLst/>
          </a:prstGeom>
          <a:solidFill>
            <a:srgbClr val="CEBEB3"/>
          </a:solidFill>
          <a:ln w="31750">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TextBox 31">
            <a:extLst>
              <a:ext uri="{FF2B5EF4-FFF2-40B4-BE49-F238E27FC236}">
                <a16:creationId xmlns:a16="http://schemas.microsoft.com/office/drawing/2014/main" id="{1A33D666-677F-4D28-B04F-FDD267132583}"/>
              </a:ext>
            </a:extLst>
          </p:cNvPr>
          <p:cNvSpPr txBox="1"/>
          <p:nvPr/>
        </p:nvSpPr>
        <p:spPr>
          <a:xfrm>
            <a:off x="610951" y="2938975"/>
            <a:ext cx="1172817" cy="400110"/>
          </a:xfrm>
          <a:prstGeom prst="rect">
            <a:avLst/>
          </a:prstGeom>
          <a:noFill/>
        </p:spPr>
        <p:txBody>
          <a:bodyPr wrap="square" rtlCol="0">
            <a:spAutoFit/>
          </a:bodyPr>
          <a:lstStyle/>
          <a:p>
            <a:r>
              <a:rPr lang="en-US" sz="2000" dirty="0">
                <a:solidFill>
                  <a:schemeClr val="accent2">
                    <a:lumMod val="75000"/>
                  </a:schemeClr>
                </a:solidFill>
                <a:latin typeface="Amasis MT Pro Medium" panose="020B0604020202020204" pitchFamily="18" charset="0"/>
              </a:rPr>
              <a:t>Normal</a:t>
            </a:r>
          </a:p>
        </p:txBody>
      </p:sp>
      <p:cxnSp>
        <p:nvCxnSpPr>
          <p:cNvPr id="33" name="Straight Connector 32">
            <a:extLst>
              <a:ext uri="{FF2B5EF4-FFF2-40B4-BE49-F238E27FC236}">
                <a16:creationId xmlns:a16="http://schemas.microsoft.com/office/drawing/2014/main" id="{4E000B7B-BD5B-4A28-8F59-4FCC48A1EA22}"/>
              </a:ext>
            </a:extLst>
          </p:cNvPr>
          <p:cNvCxnSpPr>
            <a:cxnSpLocks/>
          </p:cNvCxnSpPr>
          <p:nvPr/>
        </p:nvCxnSpPr>
        <p:spPr>
          <a:xfrm>
            <a:off x="1890615" y="3465576"/>
            <a:ext cx="7606275" cy="0"/>
          </a:xfrm>
          <a:prstGeom prst="line">
            <a:avLst/>
          </a:prstGeom>
          <a:ln w="1905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80C8C52C-4B00-46D4-9320-02C111D87C33}"/>
              </a:ext>
            </a:extLst>
          </p:cNvPr>
          <p:cNvCxnSpPr>
            <a:cxnSpLocks/>
          </p:cNvCxnSpPr>
          <p:nvPr/>
        </p:nvCxnSpPr>
        <p:spPr>
          <a:xfrm>
            <a:off x="1890615" y="4281502"/>
            <a:ext cx="7606275" cy="0"/>
          </a:xfrm>
          <a:prstGeom prst="line">
            <a:avLst/>
          </a:prstGeom>
          <a:ln w="1905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04480FF3-413E-40B5-982A-9BA73A4E88C1}"/>
              </a:ext>
            </a:extLst>
          </p:cNvPr>
          <p:cNvCxnSpPr>
            <a:cxnSpLocks/>
          </p:cNvCxnSpPr>
          <p:nvPr/>
        </p:nvCxnSpPr>
        <p:spPr>
          <a:xfrm>
            <a:off x="3941672" y="2709965"/>
            <a:ext cx="0" cy="2353350"/>
          </a:xfrm>
          <a:prstGeom prst="line">
            <a:avLst/>
          </a:prstGeom>
          <a:ln w="1270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39BC25CC-C17E-4D69-9359-3FE50733D102}"/>
              </a:ext>
            </a:extLst>
          </p:cNvPr>
          <p:cNvCxnSpPr>
            <a:cxnSpLocks/>
          </p:cNvCxnSpPr>
          <p:nvPr/>
        </p:nvCxnSpPr>
        <p:spPr>
          <a:xfrm>
            <a:off x="5833872" y="2709965"/>
            <a:ext cx="0" cy="2353350"/>
          </a:xfrm>
          <a:prstGeom prst="line">
            <a:avLst/>
          </a:prstGeom>
          <a:ln w="1270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7DA4AC21-1A07-463C-85E7-C9DF4DE2D162}"/>
              </a:ext>
            </a:extLst>
          </p:cNvPr>
          <p:cNvCxnSpPr>
            <a:cxnSpLocks/>
          </p:cNvCxnSpPr>
          <p:nvPr/>
        </p:nvCxnSpPr>
        <p:spPr>
          <a:xfrm>
            <a:off x="7735824" y="2690646"/>
            <a:ext cx="0" cy="2353350"/>
          </a:xfrm>
          <a:prstGeom prst="line">
            <a:avLst/>
          </a:prstGeom>
          <a:ln w="1270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sp>
        <p:nvSpPr>
          <p:cNvPr id="46" name="TextBox 45">
            <a:extLst>
              <a:ext uri="{FF2B5EF4-FFF2-40B4-BE49-F238E27FC236}">
                <a16:creationId xmlns:a16="http://schemas.microsoft.com/office/drawing/2014/main" id="{D76F4D4F-1E8E-4AF1-910C-D76C9818FA5D}"/>
              </a:ext>
            </a:extLst>
          </p:cNvPr>
          <p:cNvSpPr txBox="1"/>
          <p:nvPr/>
        </p:nvSpPr>
        <p:spPr>
          <a:xfrm>
            <a:off x="610952" y="4466890"/>
            <a:ext cx="1172817" cy="400110"/>
          </a:xfrm>
          <a:prstGeom prst="rect">
            <a:avLst/>
          </a:prstGeom>
          <a:noFill/>
        </p:spPr>
        <p:txBody>
          <a:bodyPr wrap="square" rtlCol="0">
            <a:spAutoFit/>
          </a:bodyPr>
          <a:lstStyle/>
          <a:p>
            <a:r>
              <a:rPr lang="en-US" sz="2000" dirty="0">
                <a:solidFill>
                  <a:schemeClr val="accent2">
                    <a:lumMod val="75000"/>
                  </a:schemeClr>
                </a:solidFill>
                <a:latin typeface="Amasis MT Pro Medium" panose="020B0604020202020204" pitchFamily="18" charset="0"/>
              </a:rPr>
              <a:t>Obese</a:t>
            </a:r>
          </a:p>
        </p:txBody>
      </p:sp>
      <p:sp>
        <p:nvSpPr>
          <p:cNvPr id="47" name="TextBox 46">
            <a:extLst>
              <a:ext uri="{FF2B5EF4-FFF2-40B4-BE49-F238E27FC236}">
                <a16:creationId xmlns:a16="http://schemas.microsoft.com/office/drawing/2014/main" id="{E026BF63-640B-46E8-A800-46BC631EEE26}"/>
              </a:ext>
            </a:extLst>
          </p:cNvPr>
          <p:cNvSpPr txBox="1"/>
          <p:nvPr/>
        </p:nvSpPr>
        <p:spPr>
          <a:xfrm>
            <a:off x="1783768" y="2224060"/>
            <a:ext cx="2464903" cy="430887"/>
          </a:xfrm>
          <a:prstGeom prst="rect">
            <a:avLst/>
          </a:prstGeom>
          <a:noFill/>
        </p:spPr>
        <p:txBody>
          <a:bodyPr wrap="square" rtlCol="0">
            <a:spAutoFit/>
          </a:bodyPr>
          <a:lstStyle/>
          <a:p>
            <a:pPr algn="ctr"/>
            <a:r>
              <a:rPr lang="en-US" sz="2200" dirty="0">
                <a:solidFill>
                  <a:schemeClr val="accent1"/>
                </a:solidFill>
                <a:latin typeface="Candara" panose="020E0502030303020204" pitchFamily="34" charset="0"/>
              </a:rPr>
              <a:t>NMAE</a:t>
            </a:r>
          </a:p>
        </p:txBody>
      </p:sp>
      <p:sp>
        <p:nvSpPr>
          <p:cNvPr id="48" name="TextBox 47">
            <a:extLst>
              <a:ext uri="{FF2B5EF4-FFF2-40B4-BE49-F238E27FC236}">
                <a16:creationId xmlns:a16="http://schemas.microsoft.com/office/drawing/2014/main" id="{4613624D-110F-493F-B213-2A9E9142AC73}"/>
              </a:ext>
            </a:extLst>
          </p:cNvPr>
          <p:cNvSpPr txBox="1"/>
          <p:nvPr/>
        </p:nvSpPr>
        <p:spPr>
          <a:xfrm>
            <a:off x="3747114" y="2224060"/>
            <a:ext cx="2464903" cy="430887"/>
          </a:xfrm>
          <a:prstGeom prst="rect">
            <a:avLst/>
          </a:prstGeom>
          <a:noFill/>
        </p:spPr>
        <p:txBody>
          <a:bodyPr wrap="square" rtlCol="0">
            <a:spAutoFit/>
          </a:bodyPr>
          <a:lstStyle/>
          <a:p>
            <a:pPr algn="ctr"/>
            <a:r>
              <a:rPr lang="en-US" sz="2200" dirty="0">
                <a:solidFill>
                  <a:schemeClr val="accent1"/>
                </a:solidFill>
                <a:latin typeface="Candara" panose="020E0502030303020204" pitchFamily="34" charset="0"/>
              </a:rPr>
              <a:t>F1-score</a:t>
            </a:r>
          </a:p>
        </p:txBody>
      </p:sp>
      <p:sp>
        <p:nvSpPr>
          <p:cNvPr id="49" name="TextBox 48">
            <a:extLst>
              <a:ext uri="{FF2B5EF4-FFF2-40B4-BE49-F238E27FC236}">
                <a16:creationId xmlns:a16="http://schemas.microsoft.com/office/drawing/2014/main" id="{C61437E4-7912-4677-8E3C-39290B8C6049}"/>
              </a:ext>
            </a:extLst>
          </p:cNvPr>
          <p:cNvSpPr txBox="1"/>
          <p:nvPr/>
        </p:nvSpPr>
        <p:spPr>
          <a:xfrm>
            <a:off x="5603848" y="2224060"/>
            <a:ext cx="2464903" cy="430887"/>
          </a:xfrm>
          <a:prstGeom prst="rect">
            <a:avLst/>
          </a:prstGeom>
          <a:noFill/>
        </p:spPr>
        <p:txBody>
          <a:bodyPr wrap="square" rtlCol="0">
            <a:spAutoFit/>
          </a:bodyPr>
          <a:lstStyle/>
          <a:p>
            <a:pPr algn="ctr"/>
            <a:r>
              <a:rPr lang="en-US" sz="2200" dirty="0">
                <a:solidFill>
                  <a:schemeClr val="accent1"/>
                </a:solidFill>
                <a:latin typeface="Candara" panose="020E0502030303020204" pitchFamily="34" charset="0"/>
              </a:rPr>
              <a:t>Specificity</a:t>
            </a:r>
          </a:p>
        </p:txBody>
      </p:sp>
      <p:sp>
        <p:nvSpPr>
          <p:cNvPr id="50" name="TextBox 49">
            <a:extLst>
              <a:ext uri="{FF2B5EF4-FFF2-40B4-BE49-F238E27FC236}">
                <a16:creationId xmlns:a16="http://schemas.microsoft.com/office/drawing/2014/main" id="{A6FD5A15-8D73-4AB4-9DDC-07CFBFE29DDE}"/>
              </a:ext>
            </a:extLst>
          </p:cNvPr>
          <p:cNvSpPr txBox="1"/>
          <p:nvPr/>
        </p:nvSpPr>
        <p:spPr>
          <a:xfrm>
            <a:off x="7413691" y="2224060"/>
            <a:ext cx="2464903" cy="430887"/>
          </a:xfrm>
          <a:prstGeom prst="rect">
            <a:avLst/>
          </a:prstGeom>
          <a:noFill/>
        </p:spPr>
        <p:txBody>
          <a:bodyPr wrap="square" rtlCol="0">
            <a:spAutoFit/>
          </a:bodyPr>
          <a:lstStyle/>
          <a:p>
            <a:pPr algn="ctr"/>
            <a:r>
              <a:rPr lang="en-US" sz="2200" dirty="0">
                <a:solidFill>
                  <a:schemeClr val="accent1"/>
                </a:solidFill>
                <a:latin typeface="Candara" panose="020E0502030303020204" pitchFamily="34" charset="0"/>
              </a:rPr>
              <a:t>Sensitivity</a:t>
            </a:r>
          </a:p>
        </p:txBody>
      </p:sp>
      <p:sp>
        <p:nvSpPr>
          <p:cNvPr id="51" name="TextBox 50">
            <a:extLst>
              <a:ext uri="{FF2B5EF4-FFF2-40B4-BE49-F238E27FC236}">
                <a16:creationId xmlns:a16="http://schemas.microsoft.com/office/drawing/2014/main" id="{83785114-7A7B-4B41-997E-8299C8C20CBF}"/>
              </a:ext>
            </a:extLst>
          </p:cNvPr>
          <p:cNvSpPr txBox="1"/>
          <p:nvPr/>
        </p:nvSpPr>
        <p:spPr>
          <a:xfrm>
            <a:off x="1900419" y="2815865"/>
            <a:ext cx="2041253" cy="523220"/>
          </a:xfrm>
          <a:prstGeom prst="rect">
            <a:avLst/>
          </a:prstGeom>
          <a:noFill/>
        </p:spPr>
        <p:txBody>
          <a:bodyPr wrap="square" rtlCol="0">
            <a:spAutoFit/>
          </a:bodyPr>
          <a:lstStyle/>
          <a:p>
            <a:pPr algn="ctr"/>
            <a:r>
              <a:rPr lang="en-US" sz="2800" b="0" i="0" dirty="0">
                <a:solidFill>
                  <a:schemeClr val="accent2">
                    <a:lumMod val="50000"/>
                  </a:schemeClr>
                </a:solidFill>
                <a:effectLst/>
                <a:latin typeface="Candara" panose="020E0502030303020204" pitchFamily="34" charset="0"/>
              </a:rPr>
              <a:t>9.31</a:t>
            </a:r>
            <a:endParaRPr lang="en-US" sz="2800" dirty="0">
              <a:solidFill>
                <a:schemeClr val="accent2">
                  <a:lumMod val="50000"/>
                </a:schemeClr>
              </a:solidFill>
              <a:latin typeface="Candara" panose="020E0502030303020204" pitchFamily="34" charset="0"/>
            </a:endParaRPr>
          </a:p>
        </p:txBody>
      </p:sp>
      <p:sp>
        <p:nvSpPr>
          <p:cNvPr id="52" name="TextBox 51">
            <a:extLst>
              <a:ext uri="{FF2B5EF4-FFF2-40B4-BE49-F238E27FC236}">
                <a16:creationId xmlns:a16="http://schemas.microsoft.com/office/drawing/2014/main" id="{7725C599-40AB-4D9C-B2D7-C50E7C9E64E2}"/>
              </a:ext>
            </a:extLst>
          </p:cNvPr>
          <p:cNvSpPr txBox="1"/>
          <p:nvPr/>
        </p:nvSpPr>
        <p:spPr>
          <a:xfrm>
            <a:off x="1924587" y="3569973"/>
            <a:ext cx="2041253" cy="523220"/>
          </a:xfrm>
          <a:prstGeom prst="rect">
            <a:avLst/>
          </a:prstGeom>
          <a:noFill/>
        </p:spPr>
        <p:txBody>
          <a:bodyPr wrap="square" rtlCol="0">
            <a:spAutoFit/>
          </a:bodyPr>
          <a:lstStyle/>
          <a:p>
            <a:pPr algn="ctr"/>
            <a:r>
              <a:rPr lang="en-US" sz="2800" b="0" i="0" dirty="0">
                <a:solidFill>
                  <a:schemeClr val="accent2">
                    <a:lumMod val="50000"/>
                  </a:schemeClr>
                </a:solidFill>
                <a:effectLst/>
                <a:latin typeface="Candara" panose="020E0502030303020204" pitchFamily="34" charset="0"/>
              </a:rPr>
              <a:t>8.07</a:t>
            </a:r>
            <a:endParaRPr lang="en-US" sz="2800" dirty="0">
              <a:solidFill>
                <a:schemeClr val="accent2">
                  <a:lumMod val="50000"/>
                </a:schemeClr>
              </a:solidFill>
              <a:latin typeface="Candara" panose="020E0502030303020204" pitchFamily="34" charset="0"/>
            </a:endParaRPr>
          </a:p>
        </p:txBody>
      </p:sp>
      <p:sp>
        <p:nvSpPr>
          <p:cNvPr id="53" name="TextBox 52">
            <a:extLst>
              <a:ext uri="{FF2B5EF4-FFF2-40B4-BE49-F238E27FC236}">
                <a16:creationId xmlns:a16="http://schemas.microsoft.com/office/drawing/2014/main" id="{BB923742-C945-4F93-AFC2-5F855A653E30}"/>
              </a:ext>
            </a:extLst>
          </p:cNvPr>
          <p:cNvSpPr txBox="1"/>
          <p:nvPr/>
        </p:nvSpPr>
        <p:spPr>
          <a:xfrm>
            <a:off x="1924587" y="4301045"/>
            <a:ext cx="2041253" cy="523220"/>
          </a:xfrm>
          <a:prstGeom prst="rect">
            <a:avLst/>
          </a:prstGeom>
          <a:noFill/>
        </p:spPr>
        <p:txBody>
          <a:bodyPr wrap="square" rtlCol="0">
            <a:spAutoFit/>
          </a:bodyPr>
          <a:lstStyle/>
          <a:p>
            <a:pPr algn="ctr"/>
            <a:r>
              <a:rPr lang="en-US" sz="2800" b="0" i="0" dirty="0">
                <a:solidFill>
                  <a:schemeClr val="accent2">
                    <a:lumMod val="50000"/>
                  </a:schemeClr>
                </a:solidFill>
                <a:effectLst/>
                <a:latin typeface="Candara" panose="020E0502030303020204" pitchFamily="34" charset="0"/>
              </a:rPr>
              <a:t>7.73</a:t>
            </a:r>
            <a:endParaRPr lang="en-US" sz="2800" dirty="0">
              <a:solidFill>
                <a:schemeClr val="accent2">
                  <a:lumMod val="50000"/>
                </a:schemeClr>
              </a:solidFill>
              <a:latin typeface="Candara" panose="020E0502030303020204" pitchFamily="34" charset="0"/>
            </a:endParaRPr>
          </a:p>
        </p:txBody>
      </p:sp>
      <p:sp>
        <p:nvSpPr>
          <p:cNvPr id="54" name="TextBox 53">
            <a:extLst>
              <a:ext uri="{FF2B5EF4-FFF2-40B4-BE49-F238E27FC236}">
                <a16:creationId xmlns:a16="http://schemas.microsoft.com/office/drawing/2014/main" id="{8A7962DE-2DFC-4564-9D55-A30443D7F083}"/>
              </a:ext>
            </a:extLst>
          </p:cNvPr>
          <p:cNvSpPr txBox="1"/>
          <p:nvPr/>
        </p:nvSpPr>
        <p:spPr>
          <a:xfrm>
            <a:off x="3905305" y="4289720"/>
            <a:ext cx="2041253" cy="523220"/>
          </a:xfrm>
          <a:prstGeom prst="rect">
            <a:avLst/>
          </a:prstGeom>
          <a:noFill/>
        </p:spPr>
        <p:txBody>
          <a:bodyPr wrap="square" rtlCol="0">
            <a:spAutoFit/>
          </a:bodyPr>
          <a:lstStyle/>
          <a:p>
            <a:pPr algn="ctr"/>
            <a:r>
              <a:rPr lang="en-US" sz="2800" b="0" i="0" dirty="0">
                <a:solidFill>
                  <a:schemeClr val="accent2">
                    <a:lumMod val="50000"/>
                  </a:schemeClr>
                </a:solidFill>
                <a:effectLst/>
                <a:latin typeface="Candara" panose="020E0502030303020204" pitchFamily="34" charset="0"/>
              </a:rPr>
              <a:t>0.81</a:t>
            </a:r>
            <a:endParaRPr lang="en-US" sz="2800" dirty="0">
              <a:solidFill>
                <a:schemeClr val="accent2">
                  <a:lumMod val="50000"/>
                </a:schemeClr>
              </a:solidFill>
              <a:latin typeface="Candara" panose="020E0502030303020204" pitchFamily="34" charset="0"/>
            </a:endParaRPr>
          </a:p>
        </p:txBody>
      </p:sp>
      <p:sp>
        <p:nvSpPr>
          <p:cNvPr id="55" name="TextBox 54">
            <a:extLst>
              <a:ext uri="{FF2B5EF4-FFF2-40B4-BE49-F238E27FC236}">
                <a16:creationId xmlns:a16="http://schemas.microsoft.com/office/drawing/2014/main" id="{CF4FB925-0E5C-4135-B0F7-9B9A9682E654}"/>
              </a:ext>
            </a:extLst>
          </p:cNvPr>
          <p:cNvSpPr txBox="1"/>
          <p:nvPr/>
        </p:nvSpPr>
        <p:spPr>
          <a:xfrm>
            <a:off x="3879230" y="3527394"/>
            <a:ext cx="2041253" cy="523220"/>
          </a:xfrm>
          <a:prstGeom prst="rect">
            <a:avLst/>
          </a:prstGeom>
          <a:noFill/>
        </p:spPr>
        <p:txBody>
          <a:bodyPr wrap="square" rtlCol="0">
            <a:spAutoFit/>
          </a:bodyPr>
          <a:lstStyle/>
          <a:p>
            <a:pPr algn="ctr"/>
            <a:r>
              <a:rPr lang="en-US" sz="2800" b="0" i="0" dirty="0">
                <a:solidFill>
                  <a:schemeClr val="accent2">
                    <a:lumMod val="50000"/>
                  </a:schemeClr>
                </a:solidFill>
                <a:effectLst/>
                <a:latin typeface="Candara" panose="020E0502030303020204" pitchFamily="34" charset="0"/>
              </a:rPr>
              <a:t>0.80</a:t>
            </a:r>
            <a:endParaRPr lang="en-US" sz="2800" dirty="0">
              <a:solidFill>
                <a:schemeClr val="accent2">
                  <a:lumMod val="50000"/>
                </a:schemeClr>
              </a:solidFill>
              <a:latin typeface="Candara" panose="020E0502030303020204" pitchFamily="34" charset="0"/>
            </a:endParaRPr>
          </a:p>
        </p:txBody>
      </p:sp>
      <p:sp>
        <p:nvSpPr>
          <p:cNvPr id="56" name="TextBox 55">
            <a:extLst>
              <a:ext uri="{FF2B5EF4-FFF2-40B4-BE49-F238E27FC236}">
                <a16:creationId xmlns:a16="http://schemas.microsoft.com/office/drawing/2014/main" id="{0E2E15BA-C726-44AB-A8CB-95897B13CC43}"/>
              </a:ext>
            </a:extLst>
          </p:cNvPr>
          <p:cNvSpPr txBox="1"/>
          <p:nvPr/>
        </p:nvSpPr>
        <p:spPr>
          <a:xfrm>
            <a:off x="3871698" y="2824082"/>
            <a:ext cx="2041253" cy="523220"/>
          </a:xfrm>
          <a:prstGeom prst="rect">
            <a:avLst/>
          </a:prstGeom>
          <a:noFill/>
        </p:spPr>
        <p:txBody>
          <a:bodyPr wrap="square" rtlCol="0">
            <a:spAutoFit/>
          </a:bodyPr>
          <a:lstStyle/>
          <a:p>
            <a:pPr algn="ctr"/>
            <a:r>
              <a:rPr lang="en-US" sz="2800" b="0" i="0" dirty="0">
                <a:solidFill>
                  <a:schemeClr val="accent2">
                    <a:lumMod val="50000"/>
                  </a:schemeClr>
                </a:solidFill>
                <a:effectLst/>
                <a:latin typeface="Candara" panose="020E0502030303020204" pitchFamily="34" charset="0"/>
              </a:rPr>
              <a:t>0.79</a:t>
            </a:r>
            <a:endParaRPr lang="en-US" sz="2800" dirty="0">
              <a:solidFill>
                <a:schemeClr val="accent2">
                  <a:lumMod val="50000"/>
                </a:schemeClr>
              </a:solidFill>
              <a:latin typeface="Candara" panose="020E0502030303020204" pitchFamily="34" charset="0"/>
            </a:endParaRPr>
          </a:p>
        </p:txBody>
      </p:sp>
      <p:sp>
        <p:nvSpPr>
          <p:cNvPr id="57" name="TextBox 56">
            <a:extLst>
              <a:ext uri="{FF2B5EF4-FFF2-40B4-BE49-F238E27FC236}">
                <a16:creationId xmlns:a16="http://schemas.microsoft.com/office/drawing/2014/main" id="{FF38066C-462D-4FE3-AEAA-E740C6F23FDC}"/>
              </a:ext>
            </a:extLst>
          </p:cNvPr>
          <p:cNvSpPr txBox="1"/>
          <p:nvPr/>
        </p:nvSpPr>
        <p:spPr>
          <a:xfrm>
            <a:off x="5803761" y="2885497"/>
            <a:ext cx="2041253" cy="523220"/>
          </a:xfrm>
          <a:prstGeom prst="rect">
            <a:avLst/>
          </a:prstGeom>
          <a:noFill/>
        </p:spPr>
        <p:txBody>
          <a:bodyPr wrap="square" rtlCol="0">
            <a:spAutoFit/>
          </a:bodyPr>
          <a:lstStyle/>
          <a:p>
            <a:pPr algn="ctr"/>
            <a:r>
              <a:rPr lang="en-US" sz="2800" b="0" i="0" dirty="0">
                <a:solidFill>
                  <a:schemeClr val="accent2">
                    <a:lumMod val="50000"/>
                  </a:schemeClr>
                </a:solidFill>
                <a:effectLst/>
                <a:latin typeface="Candara" panose="020E0502030303020204" pitchFamily="34" charset="0"/>
              </a:rPr>
              <a:t>0.76</a:t>
            </a:r>
            <a:endParaRPr lang="en-US" sz="2800" dirty="0">
              <a:solidFill>
                <a:schemeClr val="accent2">
                  <a:lumMod val="50000"/>
                </a:schemeClr>
              </a:solidFill>
              <a:latin typeface="Candara" panose="020E0502030303020204" pitchFamily="34" charset="0"/>
            </a:endParaRPr>
          </a:p>
        </p:txBody>
      </p:sp>
      <p:sp>
        <p:nvSpPr>
          <p:cNvPr id="58" name="TextBox 57">
            <a:extLst>
              <a:ext uri="{FF2B5EF4-FFF2-40B4-BE49-F238E27FC236}">
                <a16:creationId xmlns:a16="http://schemas.microsoft.com/office/drawing/2014/main" id="{D626DE88-74DA-4E5D-88C5-6203666F2A65}"/>
              </a:ext>
            </a:extLst>
          </p:cNvPr>
          <p:cNvSpPr txBox="1"/>
          <p:nvPr/>
        </p:nvSpPr>
        <p:spPr>
          <a:xfrm>
            <a:off x="5752050" y="3584789"/>
            <a:ext cx="2041253" cy="523220"/>
          </a:xfrm>
          <a:prstGeom prst="rect">
            <a:avLst/>
          </a:prstGeom>
          <a:noFill/>
        </p:spPr>
        <p:txBody>
          <a:bodyPr wrap="square" rtlCol="0">
            <a:spAutoFit/>
          </a:bodyPr>
          <a:lstStyle/>
          <a:p>
            <a:pPr algn="ctr"/>
            <a:r>
              <a:rPr lang="en-US" sz="2800" b="0" i="0" dirty="0">
                <a:solidFill>
                  <a:schemeClr val="accent2">
                    <a:lumMod val="50000"/>
                  </a:schemeClr>
                </a:solidFill>
                <a:effectLst/>
                <a:latin typeface="Candara" panose="020E0502030303020204" pitchFamily="34" charset="0"/>
              </a:rPr>
              <a:t>0.77</a:t>
            </a:r>
            <a:endParaRPr lang="en-US" sz="2800" dirty="0">
              <a:solidFill>
                <a:schemeClr val="accent2">
                  <a:lumMod val="50000"/>
                </a:schemeClr>
              </a:solidFill>
              <a:latin typeface="Candara" panose="020E0502030303020204" pitchFamily="34" charset="0"/>
            </a:endParaRPr>
          </a:p>
        </p:txBody>
      </p:sp>
      <p:sp>
        <p:nvSpPr>
          <p:cNvPr id="59" name="TextBox 58">
            <a:extLst>
              <a:ext uri="{FF2B5EF4-FFF2-40B4-BE49-F238E27FC236}">
                <a16:creationId xmlns:a16="http://schemas.microsoft.com/office/drawing/2014/main" id="{4049B238-CF01-446D-8119-EAEC2DD2555C}"/>
              </a:ext>
            </a:extLst>
          </p:cNvPr>
          <p:cNvSpPr txBox="1"/>
          <p:nvPr/>
        </p:nvSpPr>
        <p:spPr>
          <a:xfrm>
            <a:off x="5694571" y="4352669"/>
            <a:ext cx="2041253" cy="523220"/>
          </a:xfrm>
          <a:prstGeom prst="rect">
            <a:avLst/>
          </a:prstGeom>
          <a:noFill/>
        </p:spPr>
        <p:txBody>
          <a:bodyPr wrap="square" rtlCol="0">
            <a:spAutoFit/>
          </a:bodyPr>
          <a:lstStyle/>
          <a:p>
            <a:pPr algn="ctr"/>
            <a:r>
              <a:rPr lang="en-US" sz="2800" b="0" i="0" dirty="0">
                <a:solidFill>
                  <a:schemeClr val="accent2">
                    <a:lumMod val="50000"/>
                  </a:schemeClr>
                </a:solidFill>
                <a:effectLst/>
                <a:latin typeface="Candara" panose="020E0502030303020204" pitchFamily="34" charset="0"/>
              </a:rPr>
              <a:t>0.79</a:t>
            </a:r>
            <a:endParaRPr lang="en-US" sz="2800" dirty="0">
              <a:solidFill>
                <a:schemeClr val="accent2">
                  <a:lumMod val="50000"/>
                </a:schemeClr>
              </a:solidFill>
              <a:latin typeface="Candara" panose="020E0502030303020204" pitchFamily="34" charset="0"/>
            </a:endParaRPr>
          </a:p>
        </p:txBody>
      </p:sp>
      <p:sp>
        <p:nvSpPr>
          <p:cNvPr id="60" name="TextBox 59">
            <a:extLst>
              <a:ext uri="{FF2B5EF4-FFF2-40B4-BE49-F238E27FC236}">
                <a16:creationId xmlns:a16="http://schemas.microsoft.com/office/drawing/2014/main" id="{E90F313F-BC90-4387-ACF5-D64617E5D612}"/>
              </a:ext>
            </a:extLst>
          </p:cNvPr>
          <p:cNvSpPr txBox="1"/>
          <p:nvPr/>
        </p:nvSpPr>
        <p:spPr>
          <a:xfrm>
            <a:off x="7467720" y="4324518"/>
            <a:ext cx="2041253" cy="523220"/>
          </a:xfrm>
          <a:prstGeom prst="rect">
            <a:avLst/>
          </a:prstGeom>
          <a:noFill/>
        </p:spPr>
        <p:txBody>
          <a:bodyPr wrap="square" rtlCol="0">
            <a:spAutoFit/>
          </a:bodyPr>
          <a:lstStyle/>
          <a:p>
            <a:pPr algn="ctr"/>
            <a:r>
              <a:rPr lang="en-US" sz="2800" b="0" i="0" dirty="0">
                <a:solidFill>
                  <a:schemeClr val="accent2">
                    <a:lumMod val="50000"/>
                  </a:schemeClr>
                </a:solidFill>
                <a:effectLst/>
                <a:latin typeface="Candara" panose="020E0502030303020204" pitchFamily="34" charset="0"/>
              </a:rPr>
              <a:t>0.79</a:t>
            </a:r>
            <a:endParaRPr lang="en-US" sz="2800" dirty="0">
              <a:solidFill>
                <a:schemeClr val="accent2">
                  <a:lumMod val="50000"/>
                </a:schemeClr>
              </a:solidFill>
              <a:latin typeface="Candara" panose="020E0502030303020204" pitchFamily="34" charset="0"/>
            </a:endParaRPr>
          </a:p>
        </p:txBody>
      </p:sp>
      <p:sp>
        <p:nvSpPr>
          <p:cNvPr id="61" name="TextBox 60">
            <a:extLst>
              <a:ext uri="{FF2B5EF4-FFF2-40B4-BE49-F238E27FC236}">
                <a16:creationId xmlns:a16="http://schemas.microsoft.com/office/drawing/2014/main" id="{2D2FABEF-AD2C-4627-A48D-0DF7E16E22D7}"/>
              </a:ext>
            </a:extLst>
          </p:cNvPr>
          <p:cNvSpPr txBox="1"/>
          <p:nvPr/>
        </p:nvSpPr>
        <p:spPr>
          <a:xfrm>
            <a:off x="7529113" y="3570743"/>
            <a:ext cx="2041253" cy="523220"/>
          </a:xfrm>
          <a:prstGeom prst="rect">
            <a:avLst/>
          </a:prstGeom>
          <a:noFill/>
        </p:spPr>
        <p:txBody>
          <a:bodyPr wrap="square" rtlCol="0">
            <a:spAutoFit/>
          </a:bodyPr>
          <a:lstStyle/>
          <a:p>
            <a:pPr algn="ctr"/>
            <a:r>
              <a:rPr lang="en-US" sz="2800" b="0" i="0" dirty="0">
                <a:solidFill>
                  <a:schemeClr val="accent2">
                    <a:lumMod val="50000"/>
                  </a:schemeClr>
                </a:solidFill>
                <a:effectLst/>
                <a:latin typeface="Candara" panose="020E0502030303020204" pitchFamily="34" charset="0"/>
              </a:rPr>
              <a:t>0.80</a:t>
            </a:r>
            <a:endParaRPr lang="en-US" sz="2800" dirty="0">
              <a:solidFill>
                <a:schemeClr val="accent2">
                  <a:lumMod val="50000"/>
                </a:schemeClr>
              </a:solidFill>
              <a:latin typeface="Candara" panose="020E0502030303020204" pitchFamily="34" charset="0"/>
            </a:endParaRPr>
          </a:p>
        </p:txBody>
      </p:sp>
      <p:sp>
        <p:nvSpPr>
          <p:cNvPr id="62" name="TextBox 61">
            <a:extLst>
              <a:ext uri="{FF2B5EF4-FFF2-40B4-BE49-F238E27FC236}">
                <a16:creationId xmlns:a16="http://schemas.microsoft.com/office/drawing/2014/main" id="{7DDDBE7C-4D34-43F1-A1F9-23A48027D352}"/>
              </a:ext>
            </a:extLst>
          </p:cNvPr>
          <p:cNvSpPr txBox="1"/>
          <p:nvPr/>
        </p:nvSpPr>
        <p:spPr>
          <a:xfrm>
            <a:off x="7562483" y="2828971"/>
            <a:ext cx="2041253" cy="523220"/>
          </a:xfrm>
          <a:prstGeom prst="rect">
            <a:avLst/>
          </a:prstGeom>
          <a:noFill/>
        </p:spPr>
        <p:txBody>
          <a:bodyPr wrap="square" rtlCol="0">
            <a:spAutoFit/>
          </a:bodyPr>
          <a:lstStyle/>
          <a:p>
            <a:pPr algn="ctr"/>
            <a:r>
              <a:rPr lang="en-US" sz="2800" b="0" i="0" dirty="0">
                <a:solidFill>
                  <a:schemeClr val="accent2">
                    <a:lumMod val="50000"/>
                  </a:schemeClr>
                </a:solidFill>
                <a:effectLst/>
                <a:latin typeface="Candara" panose="020E0502030303020204" pitchFamily="34" charset="0"/>
              </a:rPr>
              <a:t>0.78</a:t>
            </a:r>
            <a:endParaRPr lang="en-US" sz="2800" dirty="0">
              <a:solidFill>
                <a:schemeClr val="accent2">
                  <a:lumMod val="50000"/>
                </a:schemeClr>
              </a:solidFill>
              <a:latin typeface="Candara" panose="020E0502030303020204" pitchFamily="34" charset="0"/>
            </a:endParaRPr>
          </a:p>
        </p:txBody>
      </p:sp>
    </p:spTree>
    <p:extLst>
      <p:ext uri="{BB962C8B-B14F-4D97-AF65-F5344CB8AC3E}">
        <p14:creationId xmlns:p14="http://schemas.microsoft.com/office/powerpoint/2010/main" val="30670266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8" name="TextBox 27">
            <a:extLst>
              <a:ext uri="{FF2B5EF4-FFF2-40B4-BE49-F238E27FC236}">
                <a16:creationId xmlns:a16="http://schemas.microsoft.com/office/drawing/2014/main" id="{4290CCBF-BFA6-4294-944D-9CCC64A882C3}"/>
              </a:ext>
            </a:extLst>
          </p:cNvPr>
          <p:cNvSpPr txBox="1"/>
          <p:nvPr/>
        </p:nvSpPr>
        <p:spPr>
          <a:xfrm>
            <a:off x="36267" y="80625"/>
            <a:ext cx="9886595" cy="95410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dirty="0">
                <a:solidFill>
                  <a:schemeClr val="accent2">
                    <a:lumMod val="40000"/>
                    <a:lumOff val="60000"/>
                  </a:schemeClr>
                </a:solidFill>
                <a:latin typeface="Amasis MT Pro Black"/>
                <a:ea typeface="+mn-lt"/>
                <a:cs typeface="+mn-lt"/>
              </a:rPr>
              <a:t>It is easier to detect administrations in Naïve participants</a:t>
            </a:r>
            <a:endParaRPr lang="en-US" sz="2800" dirty="0">
              <a:solidFill>
                <a:schemeClr val="accent2">
                  <a:lumMod val="40000"/>
                  <a:lumOff val="60000"/>
                </a:schemeClr>
              </a:solidFill>
              <a:latin typeface="Amasis MT Pro Black"/>
              <a:cs typeface="Calibri" panose="020F0502020204030204"/>
            </a:endParaRPr>
          </a:p>
        </p:txBody>
      </p:sp>
      <p:sp>
        <p:nvSpPr>
          <p:cNvPr id="37" name="TextBox 36">
            <a:extLst>
              <a:ext uri="{FF2B5EF4-FFF2-40B4-BE49-F238E27FC236}">
                <a16:creationId xmlns:a16="http://schemas.microsoft.com/office/drawing/2014/main" id="{F4DFEAB0-B067-41B7-83EC-F9AEE9E68069}"/>
              </a:ext>
            </a:extLst>
          </p:cNvPr>
          <p:cNvSpPr txBox="1"/>
          <p:nvPr/>
        </p:nvSpPr>
        <p:spPr>
          <a:xfrm>
            <a:off x="300220" y="3623253"/>
            <a:ext cx="1600198" cy="707886"/>
          </a:xfrm>
          <a:prstGeom prst="rect">
            <a:avLst/>
          </a:prstGeom>
          <a:noFill/>
        </p:spPr>
        <p:txBody>
          <a:bodyPr wrap="square" rtlCol="0">
            <a:spAutoFit/>
          </a:bodyPr>
          <a:lstStyle/>
          <a:p>
            <a:r>
              <a:rPr lang="en-US" sz="2000" dirty="0">
                <a:solidFill>
                  <a:schemeClr val="accent2">
                    <a:lumMod val="75000"/>
                  </a:schemeClr>
                </a:solidFill>
                <a:latin typeface="Amasis MT Pro Medium" panose="020B0604020202020204" pitchFamily="18" charset="0"/>
              </a:rPr>
              <a:t>Occasional</a:t>
            </a:r>
          </a:p>
          <a:p>
            <a:endParaRPr lang="en-US" sz="2000" dirty="0">
              <a:solidFill>
                <a:schemeClr val="accent2">
                  <a:lumMod val="75000"/>
                </a:schemeClr>
              </a:solidFill>
              <a:latin typeface="Amasis MT Pro Medium" panose="020B0604020202020204" pitchFamily="18" charset="0"/>
            </a:endParaRPr>
          </a:p>
        </p:txBody>
      </p:sp>
      <p:sp>
        <p:nvSpPr>
          <p:cNvPr id="30" name="Rectangle 29">
            <a:extLst>
              <a:ext uri="{FF2B5EF4-FFF2-40B4-BE49-F238E27FC236}">
                <a16:creationId xmlns:a16="http://schemas.microsoft.com/office/drawing/2014/main" id="{86781311-10B8-4EF2-82C8-239C89EC3FDC}"/>
              </a:ext>
            </a:extLst>
          </p:cNvPr>
          <p:cNvSpPr/>
          <p:nvPr/>
        </p:nvSpPr>
        <p:spPr>
          <a:xfrm>
            <a:off x="1890615" y="2667587"/>
            <a:ext cx="7606275" cy="2395728"/>
          </a:xfrm>
          <a:prstGeom prst="rect">
            <a:avLst/>
          </a:prstGeom>
          <a:solidFill>
            <a:srgbClr val="CEBEB3"/>
          </a:solidFill>
          <a:ln w="31750">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TextBox 31">
            <a:extLst>
              <a:ext uri="{FF2B5EF4-FFF2-40B4-BE49-F238E27FC236}">
                <a16:creationId xmlns:a16="http://schemas.microsoft.com/office/drawing/2014/main" id="{1A33D666-677F-4D28-B04F-FDD267132583}"/>
              </a:ext>
            </a:extLst>
          </p:cNvPr>
          <p:cNvSpPr txBox="1"/>
          <p:nvPr/>
        </p:nvSpPr>
        <p:spPr>
          <a:xfrm>
            <a:off x="610951" y="2938975"/>
            <a:ext cx="1172817" cy="400110"/>
          </a:xfrm>
          <a:prstGeom prst="rect">
            <a:avLst/>
          </a:prstGeom>
          <a:noFill/>
        </p:spPr>
        <p:txBody>
          <a:bodyPr wrap="square" rtlCol="0">
            <a:spAutoFit/>
          </a:bodyPr>
          <a:lstStyle/>
          <a:p>
            <a:r>
              <a:rPr lang="en-US" sz="2000" dirty="0">
                <a:solidFill>
                  <a:schemeClr val="accent2">
                    <a:lumMod val="75000"/>
                  </a:schemeClr>
                </a:solidFill>
                <a:latin typeface="Amasis MT Pro Medium" panose="020B0604020202020204" pitchFamily="18" charset="0"/>
              </a:rPr>
              <a:t>Naive</a:t>
            </a:r>
          </a:p>
        </p:txBody>
      </p:sp>
      <p:cxnSp>
        <p:nvCxnSpPr>
          <p:cNvPr id="33" name="Straight Connector 32">
            <a:extLst>
              <a:ext uri="{FF2B5EF4-FFF2-40B4-BE49-F238E27FC236}">
                <a16:creationId xmlns:a16="http://schemas.microsoft.com/office/drawing/2014/main" id="{4E000B7B-BD5B-4A28-8F59-4FCC48A1EA22}"/>
              </a:ext>
            </a:extLst>
          </p:cNvPr>
          <p:cNvCxnSpPr>
            <a:cxnSpLocks/>
          </p:cNvCxnSpPr>
          <p:nvPr/>
        </p:nvCxnSpPr>
        <p:spPr>
          <a:xfrm>
            <a:off x="1890615" y="3465576"/>
            <a:ext cx="7606275" cy="0"/>
          </a:xfrm>
          <a:prstGeom prst="line">
            <a:avLst/>
          </a:prstGeom>
          <a:ln w="1905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80C8C52C-4B00-46D4-9320-02C111D87C33}"/>
              </a:ext>
            </a:extLst>
          </p:cNvPr>
          <p:cNvCxnSpPr>
            <a:cxnSpLocks/>
          </p:cNvCxnSpPr>
          <p:nvPr/>
        </p:nvCxnSpPr>
        <p:spPr>
          <a:xfrm>
            <a:off x="1890615" y="4281502"/>
            <a:ext cx="7606275" cy="0"/>
          </a:xfrm>
          <a:prstGeom prst="line">
            <a:avLst/>
          </a:prstGeom>
          <a:ln w="1905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04480FF3-413E-40B5-982A-9BA73A4E88C1}"/>
              </a:ext>
            </a:extLst>
          </p:cNvPr>
          <p:cNvCxnSpPr>
            <a:cxnSpLocks/>
          </p:cNvCxnSpPr>
          <p:nvPr/>
        </p:nvCxnSpPr>
        <p:spPr>
          <a:xfrm>
            <a:off x="3941672" y="2709965"/>
            <a:ext cx="0" cy="2353350"/>
          </a:xfrm>
          <a:prstGeom prst="line">
            <a:avLst/>
          </a:prstGeom>
          <a:ln w="1270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39BC25CC-C17E-4D69-9359-3FE50733D102}"/>
              </a:ext>
            </a:extLst>
          </p:cNvPr>
          <p:cNvCxnSpPr>
            <a:cxnSpLocks/>
          </p:cNvCxnSpPr>
          <p:nvPr/>
        </p:nvCxnSpPr>
        <p:spPr>
          <a:xfrm>
            <a:off x="5833872" y="2709965"/>
            <a:ext cx="0" cy="2353350"/>
          </a:xfrm>
          <a:prstGeom prst="line">
            <a:avLst/>
          </a:prstGeom>
          <a:ln w="1270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7DA4AC21-1A07-463C-85E7-C9DF4DE2D162}"/>
              </a:ext>
            </a:extLst>
          </p:cNvPr>
          <p:cNvCxnSpPr>
            <a:cxnSpLocks/>
          </p:cNvCxnSpPr>
          <p:nvPr/>
        </p:nvCxnSpPr>
        <p:spPr>
          <a:xfrm>
            <a:off x="7735824" y="2690646"/>
            <a:ext cx="0" cy="2353350"/>
          </a:xfrm>
          <a:prstGeom prst="line">
            <a:avLst/>
          </a:prstGeom>
          <a:ln w="1270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sp>
        <p:nvSpPr>
          <p:cNvPr id="46" name="TextBox 45">
            <a:extLst>
              <a:ext uri="{FF2B5EF4-FFF2-40B4-BE49-F238E27FC236}">
                <a16:creationId xmlns:a16="http://schemas.microsoft.com/office/drawing/2014/main" id="{D76F4D4F-1E8E-4AF1-910C-D76C9818FA5D}"/>
              </a:ext>
            </a:extLst>
          </p:cNvPr>
          <p:cNvSpPr txBox="1"/>
          <p:nvPr/>
        </p:nvSpPr>
        <p:spPr>
          <a:xfrm>
            <a:off x="610952" y="4466890"/>
            <a:ext cx="1172817" cy="400110"/>
          </a:xfrm>
          <a:prstGeom prst="rect">
            <a:avLst/>
          </a:prstGeom>
          <a:noFill/>
        </p:spPr>
        <p:txBody>
          <a:bodyPr wrap="square" rtlCol="0">
            <a:spAutoFit/>
          </a:bodyPr>
          <a:lstStyle/>
          <a:p>
            <a:pPr algn="ctr"/>
            <a:r>
              <a:rPr lang="en-US" sz="2000" dirty="0">
                <a:solidFill>
                  <a:schemeClr val="accent2">
                    <a:lumMod val="75000"/>
                  </a:schemeClr>
                </a:solidFill>
                <a:latin typeface="Amasis MT Pro Medium" panose="020B0604020202020204" pitchFamily="18" charset="0"/>
              </a:rPr>
              <a:t>Chronic</a:t>
            </a:r>
          </a:p>
        </p:txBody>
      </p:sp>
      <p:sp>
        <p:nvSpPr>
          <p:cNvPr id="47" name="TextBox 46">
            <a:extLst>
              <a:ext uri="{FF2B5EF4-FFF2-40B4-BE49-F238E27FC236}">
                <a16:creationId xmlns:a16="http://schemas.microsoft.com/office/drawing/2014/main" id="{E026BF63-640B-46E8-A800-46BC631EEE26}"/>
              </a:ext>
            </a:extLst>
          </p:cNvPr>
          <p:cNvSpPr txBox="1"/>
          <p:nvPr/>
        </p:nvSpPr>
        <p:spPr>
          <a:xfrm>
            <a:off x="1783768" y="2224060"/>
            <a:ext cx="2464903" cy="430887"/>
          </a:xfrm>
          <a:prstGeom prst="rect">
            <a:avLst/>
          </a:prstGeom>
          <a:noFill/>
        </p:spPr>
        <p:txBody>
          <a:bodyPr wrap="square" rtlCol="0">
            <a:spAutoFit/>
          </a:bodyPr>
          <a:lstStyle/>
          <a:p>
            <a:pPr algn="ctr"/>
            <a:r>
              <a:rPr lang="en-US" sz="2200" dirty="0">
                <a:solidFill>
                  <a:schemeClr val="accent1"/>
                </a:solidFill>
                <a:latin typeface="Candara" panose="020E0502030303020204" pitchFamily="34" charset="0"/>
              </a:rPr>
              <a:t>NMAE</a:t>
            </a:r>
          </a:p>
        </p:txBody>
      </p:sp>
      <p:sp>
        <p:nvSpPr>
          <p:cNvPr id="48" name="TextBox 47">
            <a:extLst>
              <a:ext uri="{FF2B5EF4-FFF2-40B4-BE49-F238E27FC236}">
                <a16:creationId xmlns:a16="http://schemas.microsoft.com/office/drawing/2014/main" id="{4613624D-110F-493F-B213-2A9E9142AC73}"/>
              </a:ext>
            </a:extLst>
          </p:cNvPr>
          <p:cNvSpPr txBox="1"/>
          <p:nvPr/>
        </p:nvSpPr>
        <p:spPr>
          <a:xfrm>
            <a:off x="3747114" y="2224060"/>
            <a:ext cx="2464903" cy="430887"/>
          </a:xfrm>
          <a:prstGeom prst="rect">
            <a:avLst/>
          </a:prstGeom>
          <a:noFill/>
        </p:spPr>
        <p:txBody>
          <a:bodyPr wrap="square" rtlCol="0">
            <a:spAutoFit/>
          </a:bodyPr>
          <a:lstStyle/>
          <a:p>
            <a:pPr algn="ctr"/>
            <a:r>
              <a:rPr lang="en-US" sz="2200" dirty="0">
                <a:solidFill>
                  <a:schemeClr val="accent1"/>
                </a:solidFill>
                <a:latin typeface="Candara" panose="020E0502030303020204" pitchFamily="34" charset="0"/>
              </a:rPr>
              <a:t>F1-score</a:t>
            </a:r>
          </a:p>
        </p:txBody>
      </p:sp>
      <p:sp>
        <p:nvSpPr>
          <p:cNvPr id="49" name="TextBox 48">
            <a:extLst>
              <a:ext uri="{FF2B5EF4-FFF2-40B4-BE49-F238E27FC236}">
                <a16:creationId xmlns:a16="http://schemas.microsoft.com/office/drawing/2014/main" id="{C61437E4-7912-4677-8E3C-39290B8C6049}"/>
              </a:ext>
            </a:extLst>
          </p:cNvPr>
          <p:cNvSpPr txBox="1"/>
          <p:nvPr/>
        </p:nvSpPr>
        <p:spPr>
          <a:xfrm>
            <a:off x="5603848" y="2224060"/>
            <a:ext cx="2464903" cy="430887"/>
          </a:xfrm>
          <a:prstGeom prst="rect">
            <a:avLst/>
          </a:prstGeom>
          <a:noFill/>
        </p:spPr>
        <p:txBody>
          <a:bodyPr wrap="square" rtlCol="0">
            <a:spAutoFit/>
          </a:bodyPr>
          <a:lstStyle/>
          <a:p>
            <a:pPr algn="ctr"/>
            <a:r>
              <a:rPr lang="en-US" sz="2200" dirty="0">
                <a:solidFill>
                  <a:schemeClr val="accent1"/>
                </a:solidFill>
                <a:latin typeface="Candara" panose="020E0502030303020204" pitchFamily="34" charset="0"/>
              </a:rPr>
              <a:t>Specificity</a:t>
            </a:r>
          </a:p>
        </p:txBody>
      </p:sp>
      <p:sp>
        <p:nvSpPr>
          <p:cNvPr id="50" name="TextBox 49">
            <a:extLst>
              <a:ext uri="{FF2B5EF4-FFF2-40B4-BE49-F238E27FC236}">
                <a16:creationId xmlns:a16="http://schemas.microsoft.com/office/drawing/2014/main" id="{A6FD5A15-8D73-4AB4-9DDC-07CFBFE29DDE}"/>
              </a:ext>
            </a:extLst>
          </p:cNvPr>
          <p:cNvSpPr txBox="1"/>
          <p:nvPr/>
        </p:nvSpPr>
        <p:spPr>
          <a:xfrm>
            <a:off x="7413691" y="2224060"/>
            <a:ext cx="2464903" cy="430887"/>
          </a:xfrm>
          <a:prstGeom prst="rect">
            <a:avLst/>
          </a:prstGeom>
          <a:noFill/>
        </p:spPr>
        <p:txBody>
          <a:bodyPr wrap="square" rtlCol="0">
            <a:spAutoFit/>
          </a:bodyPr>
          <a:lstStyle/>
          <a:p>
            <a:pPr algn="ctr"/>
            <a:r>
              <a:rPr lang="en-US" sz="2200" dirty="0">
                <a:solidFill>
                  <a:schemeClr val="accent1"/>
                </a:solidFill>
                <a:latin typeface="Candara" panose="020E0502030303020204" pitchFamily="34" charset="0"/>
              </a:rPr>
              <a:t>Sensitivity</a:t>
            </a:r>
          </a:p>
        </p:txBody>
      </p:sp>
      <p:sp>
        <p:nvSpPr>
          <p:cNvPr id="51" name="TextBox 50">
            <a:extLst>
              <a:ext uri="{FF2B5EF4-FFF2-40B4-BE49-F238E27FC236}">
                <a16:creationId xmlns:a16="http://schemas.microsoft.com/office/drawing/2014/main" id="{83785114-7A7B-4B41-997E-8299C8C20CBF}"/>
              </a:ext>
            </a:extLst>
          </p:cNvPr>
          <p:cNvSpPr txBox="1"/>
          <p:nvPr/>
        </p:nvSpPr>
        <p:spPr>
          <a:xfrm>
            <a:off x="1900419" y="2815865"/>
            <a:ext cx="2041253" cy="523220"/>
          </a:xfrm>
          <a:prstGeom prst="rect">
            <a:avLst/>
          </a:prstGeom>
          <a:noFill/>
        </p:spPr>
        <p:txBody>
          <a:bodyPr wrap="square" rtlCol="0">
            <a:spAutoFit/>
          </a:bodyPr>
          <a:lstStyle/>
          <a:p>
            <a:pPr algn="ctr"/>
            <a:r>
              <a:rPr lang="en-US" sz="2800" b="0" i="0" dirty="0">
                <a:solidFill>
                  <a:schemeClr val="accent2">
                    <a:lumMod val="50000"/>
                  </a:schemeClr>
                </a:solidFill>
                <a:effectLst/>
                <a:latin typeface="Candara" panose="020E0502030303020204" pitchFamily="34" charset="0"/>
              </a:rPr>
              <a:t>7.97</a:t>
            </a:r>
            <a:endParaRPr lang="en-US" sz="2800" dirty="0">
              <a:solidFill>
                <a:schemeClr val="accent2">
                  <a:lumMod val="50000"/>
                </a:schemeClr>
              </a:solidFill>
              <a:latin typeface="Candara" panose="020E0502030303020204" pitchFamily="34" charset="0"/>
            </a:endParaRPr>
          </a:p>
        </p:txBody>
      </p:sp>
      <p:sp>
        <p:nvSpPr>
          <p:cNvPr id="52" name="TextBox 51">
            <a:extLst>
              <a:ext uri="{FF2B5EF4-FFF2-40B4-BE49-F238E27FC236}">
                <a16:creationId xmlns:a16="http://schemas.microsoft.com/office/drawing/2014/main" id="{7725C599-40AB-4D9C-B2D7-C50E7C9E64E2}"/>
              </a:ext>
            </a:extLst>
          </p:cNvPr>
          <p:cNvSpPr txBox="1"/>
          <p:nvPr/>
        </p:nvSpPr>
        <p:spPr>
          <a:xfrm>
            <a:off x="1924587" y="3569973"/>
            <a:ext cx="2041253" cy="523220"/>
          </a:xfrm>
          <a:prstGeom prst="rect">
            <a:avLst/>
          </a:prstGeom>
          <a:noFill/>
        </p:spPr>
        <p:txBody>
          <a:bodyPr wrap="square" rtlCol="0">
            <a:spAutoFit/>
          </a:bodyPr>
          <a:lstStyle/>
          <a:p>
            <a:pPr algn="ctr"/>
            <a:r>
              <a:rPr lang="en-US" sz="2800" dirty="0">
                <a:solidFill>
                  <a:schemeClr val="accent2">
                    <a:lumMod val="50000"/>
                  </a:schemeClr>
                </a:solidFill>
                <a:latin typeface="Candara" panose="020E0502030303020204" pitchFamily="34" charset="0"/>
              </a:rPr>
              <a:t>9.23</a:t>
            </a:r>
          </a:p>
        </p:txBody>
      </p:sp>
      <p:sp>
        <p:nvSpPr>
          <p:cNvPr id="53" name="TextBox 52">
            <a:extLst>
              <a:ext uri="{FF2B5EF4-FFF2-40B4-BE49-F238E27FC236}">
                <a16:creationId xmlns:a16="http://schemas.microsoft.com/office/drawing/2014/main" id="{BB923742-C945-4F93-AFC2-5F855A653E30}"/>
              </a:ext>
            </a:extLst>
          </p:cNvPr>
          <p:cNvSpPr txBox="1"/>
          <p:nvPr/>
        </p:nvSpPr>
        <p:spPr>
          <a:xfrm>
            <a:off x="1924587" y="4301045"/>
            <a:ext cx="2041253" cy="523220"/>
          </a:xfrm>
          <a:prstGeom prst="rect">
            <a:avLst/>
          </a:prstGeom>
          <a:noFill/>
        </p:spPr>
        <p:txBody>
          <a:bodyPr wrap="square" rtlCol="0">
            <a:spAutoFit/>
          </a:bodyPr>
          <a:lstStyle/>
          <a:p>
            <a:pPr algn="ctr"/>
            <a:r>
              <a:rPr lang="en-US" sz="2800" b="0" i="0" dirty="0">
                <a:solidFill>
                  <a:schemeClr val="accent2">
                    <a:lumMod val="50000"/>
                  </a:schemeClr>
                </a:solidFill>
                <a:effectLst/>
                <a:latin typeface="Candara" panose="020E0502030303020204" pitchFamily="34" charset="0"/>
              </a:rPr>
              <a:t>9.02</a:t>
            </a:r>
            <a:endParaRPr lang="en-US" sz="2800" dirty="0">
              <a:solidFill>
                <a:schemeClr val="accent2">
                  <a:lumMod val="50000"/>
                </a:schemeClr>
              </a:solidFill>
              <a:latin typeface="Candara" panose="020E0502030303020204" pitchFamily="34" charset="0"/>
            </a:endParaRPr>
          </a:p>
        </p:txBody>
      </p:sp>
      <p:sp>
        <p:nvSpPr>
          <p:cNvPr id="54" name="TextBox 53">
            <a:extLst>
              <a:ext uri="{FF2B5EF4-FFF2-40B4-BE49-F238E27FC236}">
                <a16:creationId xmlns:a16="http://schemas.microsoft.com/office/drawing/2014/main" id="{8A7962DE-2DFC-4564-9D55-A30443D7F083}"/>
              </a:ext>
            </a:extLst>
          </p:cNvPr>
          <p:cNvSpPr txBox="1"/>
          <p:nvPr/>
        </p:nvSpPr>
        <p:spPr>
          <a:xfrm>
            <a:off x="3905305" y="4289720"/>
            <a:ext cx="2041253" cy="523220"/>
          </a:xfrm>
          <a:prstGeom prst="rect">
            <a:avLst/>
          </a:prstGeom>
          <a:noFill/>
        </p:spPr>
        <p:txBody>
          <a:bodyPr wrap="square" rtlCol="0">
            <a:spAutoFit/>
          </a:bodyPr>
          <a:lstStyle/>
          <a:p>
            <a:pPr algn="ctr"/>
            <a:r>
              <a:rPr lang="en-US" sz="2800" b="0" i="0" dirty="0">
                <a:solidFill>
                  <a:schemeClr val="accent2">
                    <a:lumMod val="50000"/>
                  </a:schemeClr>
                </a:solidFill>
                <a:effectLst/>
                <a:latin typeface="Candara" panose="020E0502030303020204" pitchFamily="34" charset="0"/>
              </a:rPr>
              <a:t>0.76</a:t>
            </a:r>
            <a:endParaRPr lang="en-US" sz="2800" dirty="0">
              <a:solidFill>
                <a:schemeClr val="accent2">
                  <a:lumMod val="50000"/>
                </a:schemeClr>
              </a:solidFill>
              <a:latin typeface="Candara" panose="020E0502030303020204" pitchFamily="34" charset="0"/>
            </a:endParaRPr>
          </a:p>
        </p:txBody>
      </p:sp>
      <p:sp>
        <p:nvSpPr>
          <p:cNvPr id="55" name="TextBox 54">
            <a:extLst>
              <a:ext uri="{FF2B5EF4-FFF2-40B4-BE49-F238E27FC236}">
                <a16:creationId xmlns:a16="http://schemas.microsoft.com/office/drawing/2014/main" id="{CF4FB925-0E5C-4135-B0F7-9B9A9682E654}"/>
              </a:ext>
            </a:extLst>
          </p:cNvPr>
          <p:cNvSpPr txBox="1"/>
          <p:nvPr/>
        </p:nvSpPr>
        <p:spPr>
          <a:xfrm>
            <a:off x="3879230" y="3527394"/>
            <a:ext cx="2041253" cy="523220"/>
          </a:xfrm>
          <a:prstGeom prst="rect">
            <a:avLst/>
          </a:prstGeom>
          <a:noFill/>
        </p:spPr>
        <p:txBody>
          <a:bodyPr wrap="square" rtlCol="0">
            <a:spAutoFit/>
          </a:bodyPr>
          <a:lstStyle/>
          <a:p>
            <a:pPr algn="ctr"/>
            <a:r>
              <a:rPr lang="en-US" sz="2800" b="0" i="0" dirty="0">
                <a:solidFill>
                  <a:schemeClr val="accent2">
                    <a:lumMod val="50000"/>
                  </a:schemeClr>
                </a:solidFill>
                <a:effectLst/>
                <a:latin typeface="Candara" panose="020E0502030303020204" pitchFamily="34" charset="0"/>
              </a:rPr>
              <a:t>0.82</a:t>
            </a:r>
            <a:endParaRPr lang="en-US" sz="2800" dirty="0">
              <a:solidFill>
                <a:schemeClr val="accent2">
                  <a:lumMod val="50000"/>
                </a:schemeClr>
              </a:solidFill>
              <a:latin typeface="Candara" panose="020E0502030303020204" pitchFamily="34" charset="0"/>
            </a:endParaRPr>
          </a:p>
        </p:txBody>
      </p:sp>
      <p:sp>
        <p:nvSpPr>
          <p:cNvPr id="56" name="TextBox 55">
            <a:extLst>
              <a:ext uri="{FF2B5EF4-FFF2-40B4-BE49-F238E27FC236}">
                <a16:creationId xmlns:a16="http://schemas.microsoft.com/office/drawing/2014/main" id="{0E2E15BA-C726-44AB-A8CB-95897B13CC43}"/>
              </a:ext>
            </a:extLst>
          </p:cNvPr>
          <p:cNvSpPr txBox="1"/>
          <p:nvPr/>
        </p:nvSpPr>
        <p:spPr>
          <a:xfrm>
            <a:off x="3871698" y="2824082"/>
            <a:ext cx="2041253" cy="523220"/>
          </a:xfrm>
          <a:prstGeom prst="rect">
            <a:avLst/>
          </a:prstGeom>
          <a:noFill/>
        </p:spPr>
        <p:txBody>
          <a:bodyPr wrap="square" rtlCol="0">
            <a:spAutoFit/>
          </a:bodyPr>
          <a:lstStyle/>
          <a:p>
            <a:pPr algn="ctr"/>
            <a:r>
              <a:rPr lang="en-US" sz="2800" b="0" i="0" dirty="0">
                <a:solidFill>
                  <a:schemeClr val="accent2">
                    <a:lumMod val="50000"/>
                  </a:schemeClr>
                </a:solidFill>
                <a:effectLst/>
                <a:latin typeface="Candara" panose="020E0502030303020204" pitchFamily="34" charset="0"/>
              </a:rPr>
              <a:t>0.82</a:t>
            </a:r>
            <a:endParaRPr lang="en-US" sz="2800" dirty="0">
              <a:solidFill>
                <a:schemeClr val="accent2">
                  <a:lumMod val="50000"/>
                </a:schemeClr>
              </a:solidFill>
              <a:latin typeface="Candara" panose="020E0502030303020204" pitchFamily="34" charset="0"/>
            </a:endParaRPr>
          </a:p>
        </p:txBody>
      </p:sp>
      <p:sp>
        <p:nvSpPr>
          <p:cNvPr id="57" name="TextBox 56">
            <a:extLst>
              <a:ext uri="{FF2B5EF4-FFF2-40B4-BE49-F238E27FC236}">
                <a16:creationId xmlns:a16="http://schemas.microsoft.com/office/drawing/2014/main" id="{FF38066C-462D-4FE3-AEAA-E740C6F23FDC}"/>
              </a:ext>
            </a:extLst>
          </p:cNvPr>
          <p:cNvSpPr txBox="1"/>
          <p:nvPr/>
        </p:nvSpPr>
        <p:spPr>
          <a:xfrm>
            <a:off x="5803761" y="2885497"/>
            <a:ext cx="2041253" cy="523220"/>
          </a:xfrm>
          <a:prstGeom prst="rect">
            <a:avLst/>
          </a:prstGeom>
          <a:noFill/>
        </p:spPr>
        <p:txBody>
          <a:bodyPr wrap="square" rtlCol="0">
            <a:spAutoFit/>
          </a:bodyPr>
          <a:lstStyle/>
          <a:p>
            <a:pPr algn="ctr"/>
            <a:r>
              <a:rPr lang="en-US" sz="2800" b="0" i="0" dirty="0">
                <a:solidFill>
                  <a:schemeClr val="accent2">
                    <a:lumMod val="50000"/>
                  </a:schemeClr>
                </a:solidFill>
                <a:effectLst/>
                <a:latin typeface="Candara" panose="020E0502030303020204" pitchFamily="34" charset="0"/>
              </a:rPr>
              <a:t>0.79</a:t>
            </a:r>
            <a:endParaRPr lang="en-US" sz="2800" dirty="0">
              <a:solidFill>
                <a:schemeClr val="accent2">
                  <a:lumMod val="50000"/>
                </a:schemeClr>
              </a:solidFill>
              <a:latin typeface="Candara" panose="020E0502030303020204" pitchFamily="34" charset="0"/>
            </a:endParaRPr>
          </a:p>
        </p:txBody>
      </p:sp>
      <p:sp>
        <p:nvSpPr>
          <p:cNvPr id="58" name="TextBox 57">
            <a:extLst>
              <a:ext uri="{FF2B5EF4-FFF2-40B4-BE49-F238E27FC236}">
                <a16:creationId xmlns:a16="http://schemas.microsoft.com/office/drawing/2014/main" id="{D626DE88-74DA-4E5D-88C5-6203666F2A65}"/>
              </a:ext>
            </a:extLst>
          </p:cNvPr>
          <p:cNvSpPr txBox="1"/>
          <p:nvPr/>
        </p:nvSpPr>
        <p:spPr>
          <a:xfrm>
            <a:off x="5752050" y="3584789"/>
            <a:ext cx="2041253" cy="523220"/>
          </a:xfrm>
          <a:prstGeom prst="rect">
            <a:avLst/>
          </a:prstGeom>
          <a:noFill/>
        </p:spPr>
        <p:txBody>
          <a:bodyPr wrap="square" rtlCol="0">
            <a:spAutoFit/>
          </a:bodyPr>
          <a:lstStyle/>
          <a:p>
            <a:pPr algn="ctr"/>
            <a:r>
              <a:rPr lang="en-US" sz="2800" b="0" i="0" dirty="0">
                <a:solidFill>
                  <a:schemeClr val="accent2">
                    <a:lumMod val="50000"/>
                  </a:schemeClr>
                </a:solidFill>
                <a:effectLst/>
                <a:latin typeface="Candara" panose="020E0502030303020204" pitchFamily="34" charset="0"/>
              </a:rPr>
              <a:t>0.78</a:t>
            </a:r>
            <a:endParaRPr lang="en-US" sz="2800" dirty="0">
              <a:solidFill>
                <a:schemeClr val="accent2">
                  <a:lumMod val="50000"/>
                </a:schemeClr>
              </a:solidFill>
              <a:latin typeface="Candara" panose="020E0502030303020204" pitchFamily="34" charset="0"/>
            </a:endParaRPr>
          </a:p>
        </p:txBody>
      </p:sp>
      <p:sp>
        <p:nvSpPr>
          <p:cNvPr id="59" name="TextBox 58">
            <a:extLst>
              <a:ext uri="{FF2B5EF4-FFF2-40B4-BE49-F238E27FC236}">
                <a16:creationId xmlns:a16="http://schemas.microsoft.com/office/drawing/2014/main" id="{4049B238-CF01-446D-8119-EAEC2DD2555C}"/>
              </a:ext>
            </a:extLst>
          </p:cNvPr>
          <p:cNvSpPr txBox="1"/>
          <p:nvPr/>
        </p:nvSpPr>
        <p:spPr>
          <a:xfrm>
            <a:off x="5694571" y="4352669"/>
            <a:ext cx="2041253" cy="523220"/>
          </a:xfrm>
          <a:prstGeom prst="rect">
            <a:avLst/>
          </a:prstGeom>
          <a:noFill/>
        </p:spPr>
        <p:txBody>
          <a:bodyPr wrap="square" rtlCol="0">
            <a:spAutoFit/>
          </a:bodyPr>
          <a:lstStyle/>
          <a:p>
            <a:pPr algn="ctr"/>
            <a:r>
              <a:rPr lang="en-US" sz="2800" b="0" i="0" dirty="0">
                <a:solidFill>
                  <a:schemeClr val="accent2">
                    <a:lumMod val="50000"/>
                  </a:schemeClr>
                </a:solidFill>
                <a:effectLst/>
                <a:latin typeface="Candara" panose="020E0502030303020204" pitchFamily="34" charset="0"/>
              </a:rPr>
              <a:t>0.72</a:t>
            </a:r>
            <a:endParaRPr lang="en-US" sz="2800" dirty="0">
              <a:solidFill>
                <a:schemeClr val="accent2">
                  <a:lumMod val="50000"/>
                </a:schemeClr>
              </a:solidFill>
              <a:latin typeface="Candara" panose="020E0502030303020204" pitchFamily="34" charset="0"/>
            </a:endParaRPr>
          </a:p>
        </p:txBody>
      </p:sp>
      <p:sp>
        <p:nvSpPr>
          <p:cNvPr id="60" name="TextBox 59">
            <a:extLst>
              <a:ext uri="{FF2B5EF4-FFF2-40B4-BE49-F238E27FC236}">
                <a16:creationId xmlns:a16="http://schemas.microsoft.com/office/drawing/2014/main" id="{E90F313F-BC90-4387-ACF5-D64617E5D612}"/>
              </a:ext>
            </a:extLst>
          </p:cNvPr>
          <p:cNvSpPr txBox="1"/>
          <p:nvPr/>
        </p:nvSpPr>
        <p:spPr>
          <a:xfrm>
            <a:off x="7467720" y="4324518"/>
            <a:ext cx="2041253" cy="523220"/>
          </a:xfrm>
          <a:prstGeom prst="rect">
            <a:avLst/>
          </a:prstGeom>
          <a:noFill/>
        </p:spPr>
        <p:txBody>
          <a:bodyPr wrap="square" rtlCol="0">
            <a:spAutoFit/>
          </a:bodyPr>
          <a:lstStyle/>
          <a:p>
            <a:pPr algn="ctr"/>
            <a:r>
              <a:rPr lang="en-US" sz="2800" b="0" i="0" dirty="0">
                <a:solidFill>
                  <a:schemeClr val="accent2">
                    <a:lumMod val="50000"/>
                  </a:schemeClr>
                </a:solidFill>
                <a:effectLst/>
                <a:latin typeface="Candara" panose="020E0502030303020204" pitchFamily="34" charset="0"/>
              </a:rPr>
              <a:t>0.78</a:t>
            </a:r>
            <a:endParaRPr lang="en-US" sz="2800" dirty="0">
              <a:solidFill>
                <a:schemeClr val="accent2">
                  <a:lumMod val="50000"/>
                </a:schemeClr>
              </a:solidFill>
              <a:latin typeface="Candara" panose="020E0502030303020204" pitchFamily="34" charset="0"/>
            </a:endParaRPr>
          </a:p>
        </p:txBody>
      </p:sp>
      <p:sp>
        <p:nvSpPr>
          <p:cNvPr id="61" name="TextBox 60">
            <a:extLst>
              <a:ext uri="{FF2B5EF4-FFF2-40B4-BE49-F238E27FC236}">
                <a16:creationId xmlns:a16="http://schemas.microsoft.com/office/drawing/2014/main" id="{2D2FABEF-AD2C-4627-A48D-0DF7E16E22D7}"/>
              </a:ext>
            </a:extLst>
          </p:cNvPr>
          <p:cNvSpPr txBox="1"/>
          <p:nvPr/>
        </p:nvSpPr>
        <p:spPr>
          <a:xfrm>
            <a:off x="7529113" y="3570743"/>
            <a:ext cx="2041253" cy="523220"/>
          </a:xfrm>
          <a:prstGeom prst="rect">
            <a:avLst/>
          </a:prstGeom>
          <a:noFill/>
        </p:spPr>
        <p:txBody>
          <a:bodyPr wrap="square" rtlCol="0">
            <a:spAutoFit/>
          </a:bodyPr>
          <a:lstStyle/>
          <a:p>
            <a:pPr algn="ctr"/>
            <a:r>
              <a:rPr lang="en-US" sz="2800" b="0" i="0" dirty="0">
                <a:solidFill>
                  <a:schemeClr val="accent2">
                    <a:lumMod val="50000"/>
                  </a:schemeClr>
                </a:solidFill>
                <a:effectLst/>
                <a:latin typeface="Candara" panose="020E0502030303020204" pitchFamily="34" charset="0"/>
              </a:rPr>
              <a:t>0.78</a:t>
            </a:r>
            <a:endParaRPr lang="en-US" sz="2800" dirty="0">
              <a:solidFill>
                <a:schemeClr val="accent2">
                  <a:lumMod val="50000"/>
                </a:schemeClr>
              </a:solidFill>
              <a:latin typeface="Candara" panose="020E0502030303020204" pitchFamily="34" charset="0"/>
            </a:endParaRPr>
          </a:p>
        </p:txBody>
      </p:sp>
      <p:sp>
        <p:nvSpPr>
          <p:cNvPr id="62" name="TextBox 61">
            <a:extLst>
              <a:ext uri="{FF2B5EF4-FFF2-40B4-BE49-F238E27FC236}">
                <a16:creationId xmlns:a16="http://schemas.microsoft.com/office/drawing/2014/main" id="{7DDDBE7C-4D34-43F1-A1F9-23A48027D352}"/>
              </a:ext>
            </a:extLst>
          </p:cNvPr>
          <p:cNvSpPr txBox="1"/>
          <p:nvPr/>
        </p:nvSpPr>
        <p:spPr>
          <a:xfrm>
            <a:off x="7562483" y="2828971"/>
            <a:ext cx="2041253" cy="523220"/>
          </a:xfrm>
          <a:prstGeom prst="rect">
            <a:avLst/>
          </a:prstGeom>
          <a:noFill/>
        </p:spPr>
        <p:txBody>
          <a:bodyPr wrap="square" rtlCol="0">
            <a:spAutoFit/>
          </a:bodyPr>
          <a:lstStyle/>
          <a:p>
            <a:pPr algn="ctr"/>
            <a:r>
              <a:rPr lang="en-US" sz="2800" b="0" i="0" dirty="0">
                <a:solidFill>
                  <a:schemeClr val="accent2">
                    <a:lumMod val="50000"/>
                  </a:schemeClr>
                </a:solidFill>
                <a:effectLst/>
                <a:latin typeface="Candara" panose="020E0502030303020204" pitchFamily="34" charset="0"/>
              </a:rPr>
              <a:t>0.79</a:t>
            </a:r>
            <a:endParaRPr lang="en-US" sz="2800" dirty="0">
              <a:solidFill>
                <a:schemeClr val="accent2">
                  <a:lumMod val="50000"/>
                </a:schemeClr>
              </a:solidFill>
              <a:latin typeface="Candara" panose="020E0502030303020204" pitchFamily="34" charset="0"/>
            </a:endParaRPr>
          </a:p>
        </p:txBody>
      </p:sp>
    </p:spTree>
    <p:extLst>
      <p:ext uri="{BB962C8B-B14F-4D97-AF65-F5344CB8AC3E}">
        <p14:creationId xmlns:p14="http://schemas.microsoft.com/office/powerpoint/2010/main" val="27241560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DC6CDFA-FB27-4E57-9757-1139D35E8BEA}"/>
              </a:ext>
            </a:extLst>
          </p:cNvPr>
          <p:cNvSpPr txBox="1"/>
          <p:nvPr/>
        </p:nvSpPr>
        <p:spPr>
          <a:xfrm>
            <a:off x="-382187" y="175875"/>
            <a:ext cx="9886595"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800" dirty="0">
                <a:solidFill>
                  <a:schemeClr val="accent2">
                    <a:lumMod val="40000"/>
                    <a:lumOff val="60000"/>
                  </a:schemeClr>
                </a:solidFill>
                <a:latin typeface="Amasis MT Pro Black"/>
                <a:ea typeface="+mn-lt"/>
                <a:cs typeface="+mn-lt"/>
              </a:rPr>
              <a:t>Heart-rate associated signals contribute the most</a:t>
            </a:r>
            <a:endParaRPr lang="en-US" sz="2800" dirty="0">
              <a:solidFill>
                <a:schemeClr val="accent2">
                  <a:lumMod val="40000"/>
                  <a:lumOff val="60000"/>
                </a:schemeClr>
              </a:solidFill>
              <a:latin typeface="Amasis MT Pro Black"/>
              <a:cs typeface="Calibri" panose="020F0502020204030204"/>
            </a:endParaRPr>
          </a:p>
        </p:txBody>
      </p:sp>
      <p:pic>
        <p:nvPicPr>
          <p:cNvPr id="5" name="Picture 4" descr="Chart, bar chart&#10;&#10;Description automatically generated">
            <a:extLst>
              <a:ext uri="{FF2B5EF4-FFF2-40B4-BE49-F238E27FC236}">
                <a16:creationId xmlns:a16="http://schemas.microsoft.com/office/drawing/2014/main" id="{266E6FCF-E60C-4F73-AE5B-73BB59AD897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75435" y="990600"/>
            <a:ext cx="8858250" cy="5562600"/>
          </a:xfrm>
          <a:prstGeom prst="rect">
            <a:avLst/>
          </a:prstGeom>
        </p:spPr>
      </p:pic>
    </p:spTree>
    <p:extLst>
      <p:ext uri="{BB962C8B-B14F-4D97-AF65-F5344CB8AC3E}">
        <p14:creationId xmlns:p14="http://schemas.microsoft.com/office/powerpoint/2010/main" val="9696096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6CE03B2-61FC-4B03-B045-C8B9FB5E03E7}"/>
              </a:ext>
            </a:extLst>
          </p:cNvPr>
          <p:cNvSpPr txBox="1"/>
          <p:nvPr/>
        </p:nvSpPr>
        <p:spPr>
          <a:xfrm>
            <a:off x="865588" y="185400"/>
            <a:ext cx="9886595"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800" dirty="0">
                <a:solidFill>
                  <a:schemeClr val="accent2">
                    <a:lumMod val="40000"/>
                    <a:lumOff val="60000"/>
                  </a:schemeClr>
                </a:solidFill>
                <a:latin typeface="Amasis MT Pro Black"/>
                <a:ea typeface="+mn-lt"/>
                <a:cs typeface="+mn-lt"/>
              </a:rPr>
              <a:t>Explaining predictions</a:t>
            </a:r>
            <a:endParaRPr lang="en-US" sz="2800" dirty="0">
              <a:solidFill>
                <a:schemeClr val="accent2">
                  <a:lumMod val="40000"/>
                  <a:lumOff val="60000"/>
                </a:schemeClr>
              </a:solidFill>
              <a:latin typeface="Amasis MT Pro Black"/>
              <a:cs typeface="Calibri" panose="020F0502020204030204"/>
            </a:endParaRPr>
          </a:p>
        </p:txBody>
      </p:sp>
      <p:pic>
        <p:nvPicPr>
          <p:cNvPr id="8" name="Picture 7">
            <a:extLst>
              <a:ext uri="{FF2B5EF4-FFF2-40B4-BE49-F238E27FC236}">
                <a16:creationId xmlns:a16="http://schemas.microsoft.com/office/drawing/2014/main" id="{6735508A-97EB-4477-8E70-14845F486B4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7875" y="830639"/>
            <a:ext cx="9110419" cy="5841961"/>
          </a:xfrm>
          <a:prstGeom prst="rect">
            <a:avLst/>
          </a:prstGeom>
        </p:spPr>
      </p:pic>
    </p:spTree>
    <p:extLst>
      <p:ext uri="{BB962C8B-B14F-4D97-AF65-F5344CB8AC3E}">
        <p14:creationId xmlns:p14="http://schemas.microsoft.com/office/powerpoint/2010/main" val="16882934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B63BBA8-0B43-4823-B986-119D925E80D5}"/>
              </a:ext>
            </a:extLst>
          </p:cNvPr>
          <p:cNvSpPr txBox="1"/>
          <p:nvPr/>
        </p:nvSpPr>
        <p:spPr>
          <a:xfrm>
            <a:off x="865588" y="185400"/>
            <a:ext cx="9886595"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800" dirty="0">
                <a:solidFill>
                  <a:schemeClr val="accent2">
                    <a:lumMod val="40000"/>
                    <a:lumOff val="60000"/>
                  </a:schemeClr>
                </a:solidFill>
                <a:latin typeface="Amasis MT Pro Black"/>
                <a:ea typeface="+mn-lt"/>
                <a:cs typeface="+mn-lt"/>
              </a:rPr>
              <a:t>What’s next ?</a:t>
            </a:r>
            <a:endParaRPr lang="en-US" sz="2800" dirty="0">
              <a:solidFill>
                <a:schemeClr val="accent2">
                  <a:lumMod val="40000"/>
                  <a:lumOff val="60000"/>
                </a:schemeClr>
              </a:solidFill>
              <a:latin typeface="Amasis MT Pro Black"/>
              <a:cs typeface="Calibri" panose="020F0502020204030204"/>
            </a:endParaRPr>
          </a:p>
        </p:txBody>
      </p:sp>
      <p:pic>
        <p:nvPicPr>
          <p:cNvPr id="1026" name="Picture 2" descr="3 of the Most Common Reasons You Might Need an IV">
            <a:extLst>
              <a:ext uri="{FF2B5EF4-FFF2-40B4-BE49-F238E27FC236}">
                <a16:creationId xmlns:a16="http://schemas.microsoft.com/office/drawing/2014/main" id="{B0F3B40F-F2BC-4895-BD95-1A60E126F7C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2007" y="2166271"/>
            <a:ext cx="3899492" cy="2599661"/>
          </a:xfrm>
          <a:prstGeom prst="rect">
            <a:avLst/>
          </a:prstGeom>
          <a:noFill/>
          <a:extLst>
            <a:ext uri="{909E8E84-426E-40DD-AFC4-6F175D3DCCD1}">
              <a14:hiddenFill xmlns:a14="http://schemas.microsoft.com/office/drawing/2010/main">
                <a:solidFill>
                  <a:srgbClr val="FFFFFF"/>
                </a:solidFill>
              </a14:hiddenFill>
            </a:ext>
          </a:extLst>
        </p:spPr>
      </p:pic>
      <p:sp>
        <p:nvSpPr>
          <p:cNvPr id="3" name="Arrow: Right 2">
            <a:extLst>
              <a:ext uri="{FF2B5EF4-FFF2-40B4-BE49-F238E27FC236}">
                <a16:creationId xmlns:a16="http://schemas.microsoft.com/office/drawing/2014/main" id="{E0EC7F57-E730-484B-945B-C01CDD4D9640}"/>
              </a:ext>
            </a:extLst>
          </p:cNvPr>
          <p:cNvSpPr/>
          <p:nvPr/>
        </p:nvSpPr>
        <p:spPr>
          <a:xfrm>
            <a:off x="5079040" y="3346757"/>
            <a:ext cx="1605516" cy="523220"/>
          </a:xfrm>
          <a:prstGeom prst="right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30" name="Picture 6" descr="Opioid Addiction: Signs, Side Effects &amp;amp; Treatment">
            <a:extLst>
              <a:ext uri="{FF2B5EF4-FFF2-40B4-BE49-F238E27FC236}">
                <a16:creationId xmlns:a16="http://schemas.microsoft.com/office/drawing/2014/main" id="{16A15438-442B-4372-B94D-E864D11F35A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12961" y="2166271"/>
            <a:ext cx="4324127" cy="2884193"/>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3AF43A93-D4B7-4328-8E99-DF3F8E0EE7E8}"/>
              </a:ext>
            </a:extLst>
          </p:cNvPr>
          <p:cNvSpPr txBox="1"/>
          <p:nvPr/>
        </p:nvSpPr>
        <p:spPr>
          <a:xfrm>
            <a:off x="1355833" y="5235856"/>
            <a:ext cx="2137124" cy="400110"/>
          </a:xfrm>
          <a:prstGeom prst="rect">
            <a:avLst/>
          </a:prstGeom>
          <a:noFill/>
        </p:spPr>
        <p:txBody>
          <a:bodyPr wrap="none" rtlCol="0">
            <a:spAutoFit/>
          </a:bodyPr>
          <a:lstStyle/>
          <a:p>
            <a:r>
              <a:rPr lang="en-US" sz="2000" dirty="0">
                <a:solidFill>
                  <a:srgbClr val="FFFF00"/>
                </a:solidFill>
                <a:latin typeface="Candara" panose="020E0502030303020204" pitchFamily="34" charset="0"/>
              </a:rPr>
              <a:t>IV administrations</a:t>
            </a:r>
          </a:p>
        </p:txBody>
      </p:sp>
      <p:sp>
        <p:nvSpPr>
          <p:cNvPr id="8" name="TextBox 7">
            <a:extLst>
              <a:ext uri="{FF2B5EF4-FFF2-40B4-BE49-F238E27FC236}">
                <a16:creationId xmlns:a16="http://schemas.microsoft.com/office/drawing/2014/main" id="{57DA71A6-D6EC-4894-84A7-A5CD9B4EEE00}"/>
              </a:ext>
            </a:extLst>
          </p:cNvPr>
          <p:cNvSpPr txBox="1"/>
          <p:nvPr/>
        </p:nvSpPr>
        <p:spPr>
          <a:xfrm>
            <a:off x="8373006" y="5235856"/>
            <a:ext cx="2379177" cy="400110"/>
          </a:xfrm>
          <a:prstGeom prst="rect">
            <a:avLst/>
          </a:prstGeom>
          <a:noFill/>
        </p:spPr>
        <p:txBody>
          <a:bodyPr wrap="none" rtlCol="0">
            <a:spAutoFit/>
          </a:bodyPr>
          <a:lstStyle/>
          <a:p>
            <a:r>
              <a:rPr lang="en-US" sz="2000" dirty="0">
                <a:solidFill>
                  <a:srgbClr val="FFFF00"/>
                </a:solidFill>
                <a:latin typeface="Candara" panose="020E0502030303020204" pitchFamily="34" charset="0"/>
              </a:rPr>
              <a:t>Oral administrations</a:t>
            </a:r>
          </a:p>
        </p:txBody>
      </p:sp>
    </p:spTree>
    <p:extLst>
      <p:ext uri="{BB962C8B-B14F-4D97-AF65-F5344CB8AC3E}">
        <p14:creationId xmlns:p14="http://schemas.microsoft.com/office/powerpoint/2010/main" val="7031650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37" name="CustomShape 1"/>
          <p:cNvSpPr/>
          <p:nvPr/>
        </p:nvSpPr>
        <p:spPr>
          <a:xfrm>
            <a:off x="1523880" y="122040"/>
            <a:ext cx="9187200" cy="640440"/>
          </a:xfrm>
          <a:prstGeom prst="rect">
            <a:avLst/>
          </a:prstGeom>
          <a:noFill/>
          <a:ln>
            <a:noFill/>
          </a:ln>
        </p:spPr>
        <p:style>
          <a:lnRef idx="0">
            <a:scrgbClr r="0" g="0" b="0"/>
          </a:lnRef>
          <a:fillRef idx="0">
            <a:scrgbClr r="0" g="0" b="0"/>
          </a:fillRef>
          <a:effectRef idx="0">
            <a:scrgbClr r="0" g="0" b="0"/>
          </a:effectRef>
          <a:fontRef idx="minor"/>
        </p:style>
        <p:txBody>
          <a:bodyPr/>
          <a:lstStyle/>
          <a:p>
            <a:pPr algn="ctr">
              <a:lnSpc>
                <a:spcPct val="100000"/>
              </a:lnSpc>
            </a:pPr>
            <a:r>
              <a:rPr lang="en-US" sz="3600" b="0" strike="noStrike" spc="-1">
                <a:solidFill>
                  <a:srgbClr val="F8CBAD"/>
                </a:solidFill>
                <a:latin typeface="Amasis MT Pro Black"/>
              </a:rPr>
              <a:t>Opioid</a:t>
            </a:r>
            <a:r>
              <a:rPr lang="en-US" sz="2400" b="0" strike="noStrike" spc="-1">
                <a:solidFill>
                  <a:srgbClr val="F8CBAD"/>
                </a:solidFill>
                <a:latin typeface="Amasis MT Pro Black"/>
              </a:rPr>
              <a:t> </a:t>
            </a:r>
            <a:r>
              <a:rPr lang="en-US" sz="3600" b="0" strike="noStrike" spc="-1">
                <a:solidFill>
                  <a:srgbClr val="F8CBAD"/>
                </a:solidFill>
                <a:latin typeface="Amasis MT Pro Black"/>
              </a:rPr>
              <a:t>physiologic</a:t>
            </a:r>
            <a:r>
              <a:rPr lang="en-US" sz="2400" b="0" strike="noStrike" spc="-1">
                <a:solidFill>
                  <a:srgbClr val="F8CBAD"/>
                </a:solidFill>
                <a:latin typeface="Amasis MT Pro Black"/>
              </a:rPr>
              <a:t> </a:t>
            </a:r>
            <a:r>
              <a:rPr lang="en-US" sz="3600" b="0" strike="noStrike" spc="-1">
                <a:solidFill>
                  <a:srgbClr val="F8CBAD"/>
                </a:solidFill>
                <a:latin typeface="Amasis MT Pro Black"/>
              </a:rPr>
              <a:t>effects</a:t>
            </a:r>
            <a:endParaRPr lang="en-US" sz="3600" b="0" strike="noStrike" spc="-1">
              <a:latin typeface="Arial"/>
            </a:endParaRPr>
          </a:p>
        </p:txBody>
      </p:sp>
      <p:sp>
        <p:nvSpPr>
          <p:cNvPr id="138" name="CustomShape 2"/>
          <p:cNvSpPr/>
          <p:nvPr/>
        </p:nvSpPr>
        <p:spPr>
          <a:xfrm>
            <a:off x="762480" y="2682000"/>
            <a:ext cx="5169600" cy="1370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marL="343080" indent="-342720">
              <a:lnSpc>
                <a:spcPct val="100000"/>
              </a:lnSpc>
              <a:buClr>
                <a:srgbClr val="F8CBAD"/>
              </a:buClr>
              <a:buFont typeface="Arial"/>
              <a:buChar char="•"/>
            </a:pPr>
            <a:r>
              <a:rPr lang="en-US" sz="2800" b="0" strike="noStrike" spc="-1">
                <a:solidFill>
                  <a:srgbClr val="F8CBAD"/>
                </a:solidFill>
                <a:latin typeface="Candara"/>
              </a:rPr>
              <a:t>Pain Relief</a:t>
            </a:r>
            <a:endParaRPr lang="en-US" sz="2800" b="0" strike="noStrike" spc="-1">
              <a:latin typeface="Arial"/>
            </a:endParaRPr>
          </a:p>
          <a:p>
            <a:pPr marL="343080" indent="-342720">
              <a:lnSpc>
                <a:spcPct val="100000"/>
              </a:lnSpc>
              <a:buClr>
                <a:srgbClr val="F8CBAD"/>
              </a:buClr>
              <a:buFont typeface="Arial"/>
              <a:buChar char="•"/>
            </a:pPr>
            <a:r>
              <a:rPr lang="en-US" sz="2800" b="0" strike="noStrike" spc="-1">
                <a:solidFill>
                  <a:srgbClr val="F8CBAD"/>
                </a:solidFill>
                <a:latin typeface="Candara"/>
              </a:rPr>
              <a:t>Sedation</a:t>
            </a:r>
            <a:endParaRPr lang="en-US" sz="2800" b="0" strike="noStrike" spc="-1">
              <a:latin typeface="Arial"/>
            </a:endParaRPr>
          </a:p>
          <a:p>
            <a:pPr marL="343080" indent="-342720">
              <a:lnSpc>
                <a:spcPct val="100000"/>
              </a:lnSpc>
              <a:buClr>
                <a:srgbClr val="F8CBAD"/>
              </a:buClr>
              <a:buFont typeface="Arial"/>
              <a:buChar char="•"/>
            </a:pPr>
            <a:r>
              <a:rPr lang="en-US" sz="2800" b="0" strike="noStrike" spc="-1">
                <a:solidFill>
                  <a:srgbClr val="F8CBAD"/>
                </a:solidFill>
                <a:latin typeface="Candara"/>
              </a:rPr>
              <a:t>Euphoria</a:t>
            </a:r>
            <a:endParaRPr lang="en-US" sz="2800" b="0" strike="noStrike" spc="-1">
              <a:latin typeface="Arial"/>
            </a:endParaRPr>
          </a:p>
        </p:txBody>
      </p:sp>
      <p:pic>
        <p:nvPicPr>
          <p:cNvPr id="139" name="Picture 3"/>
          <p:cNvPicPr/>
          <p:nvPr/>
        </p:nvPicPr>
        <p:blipFill>
          <a:blip r:embed="rId3"/>
          <a:stretch/>
        </p:blipFill>
        <p:spPr>
          <a:xfrm>
            <a:off x="4408200" y="1704960"/>
            <a:ext cx="5169600" cy="3447360"/>
          </a:xfrm>
          <a:prstGeom prst="rect">
            <a:avLst/>
          </a:prstGeom>
          <a:ln>
            <a:noFill/>
          </a:ln>
        </p:spPr>
      </p:pic>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B63BBA8-0B43-4823-B986-119D925E80D5}"/>
              </a:ext>
            </a:extLst>
          </p:cNvPr>
          <p:cNvSpPr txBox="1"/>
          <p:nvPr/>
        </p:nvSpPr>
        <p:spPr>
          <a:xfrm>
            <a:off x="865588" y="185400"/>
            <a:ext cx="9886595"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800" dirty="0">
                <a:solidFill>
                  <a:schemeClr val="accent2">
                    <a:lumMod val="40000"/>
                    <a:lumOff val="60000"/>
                  </a:schemeClr>
                </a:solidFill>
                <a:latin typeface="Amasis MT Pro Black"/>
                <a:ea typeface="+mn-lt"/>
                <a:cs typeface="+mn-lt"/>
              </a:rPr>
              <a:t>What’s next ?</a:t>
            </a:r>
            <a:endParaRPr lang="en-US" sz="2800" dirty="0">
              <a:solidFill>
                <a:schemeClr val="accent2">
                  <a:lumMod val="40000"/>
                  <a:lumOff val="60000"/>
                </a:schemeClr>
              </a:solidFill>
              <a:latin typeface="Amasis MT Pro Black"/>
              <a:cs typeface="Calibri" panose="020F0502020204030204"/>
            </a:endParaRPr>
          </a:p>
        </p:txBody>
      </p:sp>
      <p:sp>
        <p:nvSpPr>
          <p:cNvPr id="15" name="TextBox 14">
            <a:extLst>
              <a:ext uri="{FF2B5EF4-FFF2-40B4-BE49-F238E27FC236}">
                <a16:creationId xmlns:a16="http://schemas.microsoft.com/office/drawing/2014/main" id="{AB37C62A-3F09-4EE6-8B6C-A516B6BC2545}"/>
              </a:ext>
            </a:extLst>
          </p:cNvPr>
          <p:cNvSpPr txBox="1"/>
          <p:nvPr/>
        </p:nvSpPr>
        <p:spPr>
          <a:xfrm>
            <a:off x="618575" y="5718493"/>
            <a:ext cx="8863324" cy="954107"/>
          </a:xfrm>
          <a:prstGeom prst="rect">
            <a:avLst/>
          </a:prstGeom>
          <a:noFill/>
        </p:spPr>
        <p:txBody>
          <a:bodyPr wrap="none" rtlCol="0">
            <a:spAutoFit/>
          </a:bodyPr>
          <a:lstStyle/>
          <a:p>
            <a:pPr marL="457200" indent="-457200">
              <a:buFont typeface="Arial" panose="020B0604020202020204" pitchFamily="34" charset="0"/>
              <a:buChar char="•"/>
            </a:pPr>
            <a:r>
              <a:rPr lang="en-US" sz="2800" dirty="0">
                <a:solidFill>
                  <a:schemeClr val="bg1"/>
                </a:solidFill>
                <a:latin typeface="Candara" panose="020E0502030303020204" pitchFamily="34" charset="0"/>
              </a:rPr>
              <a:t>Longitudinal  changes in subject's physiological signals</a:t>
            </a:r>
          </a:p>
          <a:p>
            <a:r>
              <a:rPr lang="en-US" sz="2800" dirty="0">
                <a:solidFill>
                  <a:schemeClr val="bg1"/>
                </a:solidFill>
                <a:latin typeface="Candara" panose="020E0502030303020204" pitchFamily="34" charset="0"/>
              </a:rPr>
              <a:t>      due to opioids.</a:t>
            </a:r>
          </a:p>
        </p:txBody>
      </p:sp>
      <p:pic>
        <p:nvPicPr>
          <p:cNvPr id="7" name="Picture 6" descr="A picture containing silhouette&#10;&#10;Description automatically generated">
            <a:extLst>
              <a:ext uri="{FF2B5EF4-FFF2-40B4-BE49-F238E27FC236}">
                <a16:creationId xmlns:a16="http://schemas.microsoft.com/office/drawing/2014/main" id="{86EE1079-1A2F-493B-844E-6EF76DAA1F6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42350" y="2103722"/>
            <a:ext cx="3430131" cy="2650556"/>
          </a:xfrm>
          <a:prstGeom prst="rect">
            <a:avLst/>
          </a:prstGeom>
        </p:spPr>
      </p:pic>
      <p:grpSp>
        <p:nvGrpSpPr>
          <p:cNvPr id="8" name="Group 7">
            <a:extLst>
              <a:ext uri="{FF2B5EF4-FFF2-40B4-BE49-F238E27FC236}">
                <a16:creationId xmlns:a16="http://schemas.microsoft.com/office/drawing/2014/main" id="{EC9D25C8-CB68-4BD1-89EA-CE7D31A20B11}"/>
              </a:ext>
            </a:extLst>
          </p:cNvPr>
          <p:cNvGrpSpPr/>
          <p:nvPr/>
        </p:nvGrpSpPr>
        <p:grpSpPr>
          <a:xfrm>
            <a:off x="1049382" y="3445739"/>
            <a:ext cx="339172" cy="334434"/>
            <a:chOff x="536222" y="1117599"/>
            <a:chExt cx="1185333" cy="1253067"/>
          </a:xfrm>
        </p:grpSpPr>
        <p:sp>
          <p:nvSpPr>
            <p:cNvPr id="10" name="Oval 9">
              <a:extLst>
                <a:ext uri="{FF2B5EF4-FFF2-40B4-BE49-F238E27FC236}">
                  <a16:creationId xmlns:a16="http://schemas.microsoft.com/office/drawing/2014/main" id="{E212891B-79E3-4C6A-A4B1-965129926A49}"/>
                </a:ext>
              </a:extLst>
            </p:cNvPr>
            <p:cNvSpPr/>
            <p:nvPr/>
          </p:nvSpPr>
          <p:spPr>
            <a:xfrm rot="4056188">
              <a:off x="502355" y="1151466"/>
              <a:ext cx="1253067" cy="1185333"/>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Connector 10">
              <a:extLst>
                <a:ext uri="{FF2B5EF4-FFF2-40B4-BE49-F238E27FC236}">
                  <a16:creationId xmlns:a16="http://schemas.microsoft.com/office/drawing/2014/main" id="{14E3AEFF-98A0-4E6C-B1D3-84EA9326668D}"/>
                </a:ext>
              </a:extLst>
            </p:cNvPr>
            <p:cNvCxnSpPr>
              <a:stCxn id="10" idx="2"/>
              <a:endCxn id="10" idx="6"/>
            </p:cNvCxnSpPr>
            <p:nvPr/>
          </p:nvCxnSpPr>
          <p:spPr>
            <a:xfrm>
              <a:off x="890166" y="1164862"/>
              <a:ext cx="477443" cy="115854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pic>
        <p:nvPicPr>
          <p:cNvPr id="16" name="Picture 15" descr="A picture containing silhouette&#10;&#10;Description automatically generated">
            <a:extLst>
              <a:ext uri="{FF2B5EF4-FFF2-40B4-BE49-F238E27FC236}">
                <a16:creationId xmlns:a16="http://schemas.microsoft.com/office/drawing/2014/main" id="{82F044AB-1886-4691-9FAD-71854CF0687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322052" y="2133075"/>
            <a:ext cx="3430131" cy="2650556"/>
          </a:xfrm>
          <a:prstGeom prst="rect">
            <a:avLst/>
          </a:prstGeom>
        </p:spPr>
      </p:pic>
      <p:grpSp>
        <p:nvGrpSpPr>
          <p:cNvPr id="17" name="Group 16">
            <a:extLst>
              <a:ext uri="{FF2B5EF4-FFF2-40B4-BE49-F238E27FC236}">
                <a16:creationId xmlns:a16="http://schemas.microsoft.com/office/drawing/2014/main" id="{28160A56-54B1-4C9B-AFA5-B557A3E125E1}"/>
              </a:ext>
            </a:extLst>
          </p:cNvPr>
          <p:cNvGrpSpPr/>
          <p:nvPr/>
        </p:nvGrpSpPr>
        <p:grpSpPr>
          <a:xfrm>
            <a:off x="8029084" y="3475092"/>
            <a:ext cx="339172" cy="334434"/>
            <a:chOff x="536222" y="1117599"/>
            <a:chExt cx="1185333" cy="1253067"/>
          </a:xfrm>
        </p:grpSpPr>
        <p:sp>
          <p:nvSpPr>
            <p:cNvPr id="18" name="Oval 17">
              <a:extLst>
                <a:ext uri="{FF2B5EF4-FFF2-40B4-BE49-F238E27FC236}">
                  <a16:creationId xmlns:a16="http://schemas.microsoft.com/office/drawing/2014/main" id="{2D33D761-98A5-4284-8EA0-7E85A1504D59}"/>
                </a:ext>
              </a:extLst>
            </p:cNvPr>
            <p:cNvSpPr/>
            <p:nvPr/>
          </p:nvSpPr>
          <p:spPr>
            <a:xfrm rot="4056188">
              <a:off x="502355" y="1151466"/>
              <a:ext cx="1253067" cy="1185333"/>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Straight Connector 18">
              <a:extLst>
                <a:ext uri="{FF2B5EF4-FFF2-40B4-BE49-F238E27FC236}">
                  <a16:creationId xmlns:a16="http://schemas.microsoft.com/office/drawing/2014/main" id="{8DE41745-13C7-4AF7-B257-7023233CFFED}"/>
                </a:ext>
              </a:extLst>
            </p:cNvPr>
            <p:cNvCxnSpPr>
              <a:stCxn id="18" idx="2"/>
              <a:endCxn id="18" idx="6"/>
            </p:cNvCxnSpPr>
            <p:nvPr/>
          </p:nvCxnSpPr>
          <p:spPr>
            <a:xfrm>
              <a:off x="890166" y="1164862"/>
              <a:ext cx="477443" cy="115854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0" name="Arrow: Right 19">
            <a:extLst>
              <a:ext uri="{FF2B5EF4-FFF2-40B4-BE49-F238E27FC236}">
                <a16:creationId xmlns:a16="http://schemas.microsoft.com/office/drawing/2014/main" id="{EA5750A7-12CB-4D37-8346-FE40560DC364}"/>
              </a:ext>
            </a:extLst>
          </p:cNvPr>
          <p:cNvSpPr/>
          <p:nvPr/>
        </p:nvSpPr>
        <p:spPr>
          <a:xfrm>
            <a:off x="3924680" y="3405596"/>
            <a:ext cx="1605516" cy="523220"/>
          </a:xfrm>
          <a:prstGeom prst="right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1" name="Group 20">
            <a:extLst>
              <a:ext uri="{FF2B5EF4-FFF2-40B4-BE49-F238E27FC236}">
                <a16:creationId xmlns:a16="http://schemas.microsoft.com/office/drawing/2014/main" id="{AD700FAB-7068-41A9-B96C-6D31ED4A68AD}"/>
              </a:ext>
            </a:extLst>
          </p:cNvPr>
          <p:cNvGrpSpPr/>
          <p:nvPr/>
        </p:nvGrpSpPr>
        <p:grpSpPr>
          <a:xfrm>
            <a:off x="4428592" y="2996688"/>
            <a:ext cx="388722" cy="461665"/>
            <a:chOff x="4955822" y="1868230"/>
            <a:chExt cx="3375378" cy="2647327"/>
          </a:xfrm>
        </p:grpSpPr>
        <p:sp>
          <p:nvSpPr>
            <p:cNvPr id="22" name="Freeform: Shape 21">
              <a:extLst>
                <a:ext uri="{FF2B5EF4-FFF2-40B4-BE49-F238E27FC236}">
                  <a16:creationId xmlns:a16="http://schemas.microsoft.com/office/drawing/2014/main" id="{9A025C7A-48B9-45B3-87F7-274831C447D1}"/>
                </a:ext>
              </a:extLst>
            </p:cNvPr>
            <p:cNvSpPr/>
            <p:nvPr/>
          </p:nvSpPr>
          <p:spPr>
            <a:xfrm>
              <a:off x="4955822" y="2314223"/>
              <a:ext cx="3375378" cy="846667"/>
            </a:xfrm>
            <a:custGeom>
              <a:avLst/>
              <a:gdLst>
                <a:gd name="connsiteX0" fmla="*/ 366896 w 3375378"/>
                <a:gd name="connsiteY0" fmla="*/ 0 h 846667"/>
                <a:gd name="connsiteX1" fmla="*/ 3008482 w 3375378"/>
                <a:gd name="connsiteY1" fmla="*/ 0 h 846667"/>
                <a:gd name="connsiteX2" fmla="*/ 3375378 w 3375378"/>
                <a:gd name="connsiteY2" fmla="*/ 366896 h 846667"/>
                <a:gd name="connsiteX3" fmla="*/ 3375378 w 3375378"/>
                <a:gd name="connsiteY3" fmla="*/ 846667 h 846667"/>
                <a:gd name="connsiteX4" fmla="*/ 0 w 3375378"/>
                <a:gd name="connsiteY4" fmla="*/ 846667 h 846667"/>
                <a:gd name="connsiteX5" fmla="*/ 0 w 3375378"/>
                <a:gd name="connsiteY5" fmla="*/ 366896 h 846667"/>
                <a:gd name="connsiteX6" fmla="*/ 366896 w 3375378"/>
                <a:gd name="connsiteY6" fmla="*/ 0 h 846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75378" h="846667">
                  <a:moveTo>
                    <a:pt x="366896" y="0"/>
                  </a:moveTo>
                  <a:lnTo>
                    <a:pt x="3008482" y="0"/>
                  </a:lnTo>
                  <a:cubicBezTo>
                    <a:pt x="3211113" y="0"/>
                    <a:pt x="3375378" y="164265"/>
                    <a:pt x="3375378" y="366896"/>
                  </a:cubicBezTo>
                  <a:lnTo>
                    <a:pt x="3375378" y="846667"/>
                  </a:lnTo>
                  <a:lnTo>
                    <a:pt x="0" y="846667"/>
                  </a:lnTo>
                  <a:lnTo>
                    <a:pt x="0" y="366896"/>
                  </a:lnTo>
                  <a:cubicBezTo>
                    <a:pt x="0" y="164265"/>
                    <a:pt x="164265" y="0"/>
                    <a:pt x="366896" y="0"/>
                  </a:cubicBezTo>
                  <a:close/>
                </a:path>
              </a:pathLst>
            </a:cu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dirty="0">
                  <a:solidFill>
                    <a:schemeClr val="accent2">
                      <a:lumMod val="50000"/>
                    </a:schemeClr>
                  </a:solidFill>
                </a:rPr>
                <a:t>  </a:t>
              </a:r>
            </a:p>
          </p:txBody>
        </p:sp>
        <p:sp>
          <p:nvSpPr>
            <p:cNvPr id="23" name="Freeform: Shape 22">
              <a:extLst>
                <a:ext uri="{FF2B5EF4-FFF2-40B4-BE49-F238E27FC236}">
                  <a16:creationId xmlns:a16="http://schemas.microsoft.com/office/drawing/2014/main" id="{ACFEB439-9C00-4F86-8F68-E987F3525109}"/>
                </a:ext>
              </a:extLst>
            </p:cNvPr>
            <p:cNvSpPr/>
            <p:nvPr/>
          </p:nvSpPr>
          <p:spPr>
            <a:xfrm>
              <a:off x="4955822" y="3160890"/>
              <a:ext cx="3375378" cy="1354667"/>
            </a:xfrm>
            <a:custGeom>
              <a:avLst/>
              <a:gdLst>
                <a:gd name="connsiteX0" fmla="*/ 0 w 3375378"/>
                <a:gd name="connsiteY0" fmla="*/ 0 h 1354667"/>
                <a:gd name="connsiteX1" fmla="*/ 3375378 w 3375378"/>
                <a:gd name="connsiteY1" fmla="*/ 0 h 1354667"/>
                <a:gd name="connsiteX2" fmla="*/ 3375378 w 3375378"/>
                <a:gd name="connsiteY2" fmla="*/ 987771 h 1354667"/>
                <a:gd name="connsiteX3" fmla="*/ 3008482 w 3375378"/>
                <a:gd name="connsiteY3" fmla="*/ 1354667 h 1354667"/>
                <a:gd name="connsiteX4" fmla="*/ 366896 w 3375378"/>
                <a:gd name="connsiteY4" fmla="*/ 1354667 h 1354667"/>
                <a:gd name="connsiteX5" fmla="*/ 0 w 3375378"/>
                <a:gd name="connsiteY5" fmla="*/ 987771 h 1354667"/>
                <a:gd name="connsiteX6" fmla="*/ 0 w 3375378"/>
                <a:gd name="connsiteY6" fmla="*/ 0 h 1354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75378" h="1354667">
                  <a:moveTo>
                    <a:pt x="0" y="0"/>
                  </a:moveTo>
                  <a:lnTo>
                    <a:pt x="3375378" y="0"/>
                  </a:lnTo>
                  <a:lnTo>
                    <a:pt x="3375378" y="987771"/>
                  </a:lnTo>
                  <a:cubicBezTo>
                    <a:pt x="3375378" y="1190402"/>
                    <a:pt x="3211113" y="1354667"/>
                    <a:pt x="3008482" y="1354667"/>
                  </a:cubicBezTo>
                  <a:lnTo>
                    <a:pt x="366896" y="1354667"/>
                  </a:lnTo>
                  <a:cubicBezTo>
                    <a:pt x="164265" y="1354667"/>
                    <a:pt x="0" y="1190402"/>
                    <a:pt x="0" y="987771"/>
                  </a:cubicBez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Rectangle: Rounded Corners 23">
              <a:extLst>
                <a:ext uri="{FF2B5EF4-FFF2-40B4-BE49-F238E27FC236}">
                  <a16:creationId xmlns:a16="http://schemas.microsoft.com/office/drawing/2014/main" id="{8CD422BE-65BA-4D59-87D5-1D21CAD2E25E}"/>
                </a:ext>
              </a:extLst>
            </p:cNvPr>
            <p:cNvSpPr/>
            <p:nvPr/>
          </p:nvSpPr>
          <p:spPr>
            <a:xfrm>
              <a:off x="5362222" y="1975558"/>
              <a:ext cx="428978" cy="767644"/>
            </a:xfrm>
            <a:prstGeom prst="roundRect">
              <a:avLst>
                <a:gd name="adj" fmla="val 32456"/>
              </a:avLst>
            </a:prstGeom>
            <a:solidFill>
              <a:srgbClr val="EDC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Rounded Corners 24">
              <a:extLst>
                <a:ext uri="{FF2B5EF4-FFF2-40B4-BE49-F238E27FC236}">
                  <a16:creationId xmlns:a16="http://schemas.microsoft.com/office/drawing/2014/main" id="{72962DC2-F54F-4EBE-9231-425F9997DFB7}"/>
                </a:ext>
              </a:extLst>
            </p:cNvPr>
            <p:cNvSpPr/>
            <p:nvPr/>
          </p:nvSpPr>
          <p:spPr>
            <a:xfrm>
              <a:off x="5295102" y="1868230"/>
              <a:ext cx="563217" cy="932314"/>
            </a:xfrm>
            <a:prstGeom prst="roundRect">
              <a:avLst>
                <a:gd name="adj" fmla="val 32456"/>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6" name="Rectangle: Rounded Corners 25">
              <a:extLst>
                <a:ext uri="{FF2B5EF4-FFF2-40B4-BE49-F238E27FC236}">
                  <a16:creationId xmlns:a16="http://schemas.microsoft.com/office/drawing/2014/main" id="{A7DB867A-F900-4EFD-AE93-D61A55D8152C}"/>
                </a:ext>
              </a:extLst>
            </p:cNvPr>
            <p:cNvSpPr/>
            <p:nvPr/>
          </p:nvSpPr>
          <p:spPr>
            <a:xfrm>
              <a:off x="7653314" y="2013597"/>
              <a:ext cx="428978" cy="767644"/>
            </a:xfrm>
            <a:prstGeom prst="roundRect">
              <a:avLst>
                <a:gd name="adj" fmla="val 32456"/>
              </a:avLst>
            </a:prstGeom>
            <a:solidFill>
              <a:srgbClr val="EDC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Rounded Corners 26">
              <a:extLst>
                <a:ext uri="{FF2B5EF4-FFF2-40B4-BE49-F238E27FC236}">
                  <a16:creationId xmlns:a16="http://schemas.microsoft.com/office/drawing/2014/main" id="{58234D76-B57D-49E3-BB43-2987A2CD3C6E}"/>
                </a:ext>
              </a:extLst>
            </p:cNvPr>
            <p:cNvSpPr/>
            <p:nvPr/>
          </p:nvSpPr>
          <p:spPr>
            <a:xfrm>
              <a:off x="7568148" y="1931262"/>
              <a:ext cx="563217" cy="932314"/>
            </a:xfrm>
            <a:prstGeom prst="roundRect">
              <a:avLst>
                <a:gd name="adj" fmla="val 32456"/>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grpSp>
      <p:sp>
        <p:nvSpPr>
          <p:cNvPr id="28" name="TextBox 27">
            <a:extLst>
              <a:ext uri="{FF2B5EF4-FFF2-40B4-BE49-F238E27FC236}">
                <a16:creationId xmlns:a16="http://schemas.microsoft.com/office/drawing/2014/main" id="{90AE4FAA-924E-4660-86E4-75C7D80CAE00}"/>
              </a:ext>
            </a:extLst>
          </p:cNvPr>
          <p:cNvSpPr txBox="1"/>
          <p:nvPr/>
        </p:nvSpPr>
        <p:spPr>
          <a:xfrm>
            <a:off x="2381505" y="3393737"/>
            <a:ext cx="697627" cy="400110"/>
          </a:xfrm>
          <a:prstGeom prst="rect">
            <a:avLst/>
          </a:prstGeom>
          <a:noFill/>
        </p:spPr>
        <p:txBody>
          <a:bodyPr wrap="none" rtlCol="0">
            <a:spAutoFit/>
          </a:bodyPr>
          <a:lstStyle/>
          <a:p>
            <a:r>
              <a:rPr lang="en-US" sz="2000" dirty="0">
                <a:solidFill>
                  <a:srgbClr val="FFFF00"/>
                </a:solidFill>
                <a:latin typeface="Candara" panose="020E0502030303020204" pitchFamily="34" charset="0"/>
              </a:rPr>
              <a:t>……</a:t>
            </a:r>
          </a:p>
        </p:txBody>
      </p:sp>
      <p:sp>
        <p:nvSpPr>
          <p:cNvPr id="29" name="TextBox 28">
            <a:extLst>
              <a:ext uri="{FF2B5EF4-FFF2-40B4-BE49-F238E27FC236}">
                <a16:creationId xmlns:a16="http://schemas.microsoft.com/office/drawing/2014/main" id="{2EEF4CF3-B40F-446E-B945-773530B1F375}"/>
              </a:ext>
            </a:extLst>
          </p:cNvPr>
          <p:cNvSpPr txBox="1"/>
          <p:nvPr/>
        </p:nvSpPr>
        <p:spPr>
          <a:xfrm>
            <a:off x="5818180" y="3405596"/>
            <a:ext cx="825867" cy="400110"/>
          </a:xfrm>
          <a:prstGeom prst="rect">
            <a:avLst/>
          </a:prstGeom>
          <a:noFill/>
        </p:spPr>
        <p:txBody>
          <a:bodyPr wrap="none" rtlCol="0">
            <a:spAutoFit/>
          </a:bodyPr>
          <a:lstStyle/>
          <a:p>
            <a:r>
              <a:rPr lang="en-US" sz="2000" dirty="0">
                <a:solidFill>
                  <a:srgbClr val="FFFF00"/>
                </a:solidFill>
                <a:latin typeface="Candara" panose="020E0502030303020204" pitchFamily="34" charset="0"/>
              </a:rPr>
              <a:t>……..</a:t>
            </a:r>
          </a:p>
        </p:txBody>
      </p:sp>
      <p:sp>
        <p:nvSpPr>
          <p:cNvPr id="30" name="TextBox 29">
            <a:extLst>
              <a:ext uri="{FF2B5EF4-FFF2-40B4-BE49-F238E27FC236}">
                <a16:creationId xmlns:a16="http://schemas.microsoft.com/office/drawing/2014/main" id="{60B4CF82-5EAF-4DF4-AF80-9F338A6D5AE6}"/>
              </a:ext>
            </a:extLst>
          </p:cNvPr>
          <p:cNvSpPr txBox="1"/>
          <p:nvPr/>
        </p:nvSpPr>
        <p:spPr>
          <a:xfrm>
            <a:off x="4371411" y="4112298"/>
            <a:ext cx="712054" cy="400110"/>
          </a:xfrm>
          <a:prstGeom prst="rect">
            <a:avLst/>
          </a:prstGeom>
          <a:noFill/>
        </p:spPr>
        <p:txBody>
          <a:bodyPr wrap="none" rtlCol="0">
            <a:spAutoFit/>
          </a:bodyPr>
          <a:lstStyle/>
          <a:p>
            <a:r>
              <a:rPr lang="en-US" sz="2000" dirty="0">
                <a:solidFill>
                  <a:srgbClr val="FFFF00"/>
                </a:solidFill>
                <a:latin typeface="Candara" panose="020E0502030303020204" pitchFamily="34" charset="0"/>
              </a:rPr>
              <a:t>Time</a:t>
            </a:r>
          </a:p>
        </p:txBody>
      </p:sp>
      <p:pic>
        <p:nvPicPr>
          <p:cNvPr id="4" name="Picture 3" descr="Chart&#10;&#10;Description automatically generated">
            <a:extLst>
              <a:ext uri="{FF2B5EF4-FFF2-40B4-BE49-F238E27FC236}">
                <a16:creationId xmlns:a16="http://schemas.microsoft.com/office/drawing/2014/main" id="{064E422B-7581-4512-89DE-21F748259D5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70956" y="997859"/>
            <a:ext cx="2234334" cy="1478886"/>
          </a:xfrm>
          <a:prstGeom prst="rect">
            <a:avLst/>
          </a:prstGeom>
        </p:spPr>
      </p:pic>
      <p:pic>
        <p:nvPicPr>
          <p:cNvPr id="6" name="Picture 5" descr="Chart, line chart, histogram&#10;&#10;Description automatically generated">
            <a:extLst>
              <a:ext uri="{FF2B5EF4-FFF2-40B4-BE49-F238E27FC236}">
                <a16:creationId xmlns:a16="http://schemas.microsoft.com/office/drawing/2014/main" id="{8B8F0339-CAA1-406B-B2B5-DD5521C563D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98339" y="898490"/>
            <a:ext cx="2376742" cy="1573144"/>
          </a:xfrm>
          <a:prstGeom prst="rect">
            <a:avLst/>
          </a:prstGeom>
        </p:spPr>
      </p:pic>
      <p:sp>
        <p:nvSpPr>
          <p:cNvPr id="31" name="TextBox 30">
            <a:extLst>
              <a:ext uri="{FF2B5EF4-FFF2-40B4-BE49-F238E27FC236}">
                <a16:creationId xmlns:a16="http://schemas.microsoft.com/office/drawing/2014/main" id="{0903B96E-0719-4BE0-95A1-481AB05FE81E}"/>
              </a:ext>
            </a:extLst>
          </p:cNvPr>
          <p:cNvSpPr txBox="1"/>
          <p:nvPr/>
        </p:nvSpPr>
        <p:spPr>
          <a:xfrm>
            <a:off x="123084" y="1595442"/>
            <a:ext cx="955710" cy="307777"/>
          </a:xfrm>
          <a:prstGeom prst="rect">
            <a:avLst/>
          </a:prstGeom>
          <a:noFill/>
        </p:spPr>
        <p:txBody>
          <a:bodyPr wrap="none" rtlCol="0">
            <a:spAutoFit/>
          </a:bodyPr>
          <a:lstStyle/>
          <a:p>
            <a:pPr algn="ctr"/>
            <a:r>
              <a:rPr lang="en-US" sz="1400" dirty="0">
                <a:solidFill>
                  <a:srgbClr val="FFFF00"/>
                </a:solidFill>
                <a:latin typeface="Candara" panose="020E0502030303020204" pitchFamily="34" charset="0"/>
              </a:rPr>
              <a:t>Heart rate</a:t>
            </a:r>
          </a:p>
        </p:txBody>
      </p:sp>
      <p:sp>
        <p:nvSpPr>
          <p:cNvPr id="33" name="TextBox 32">
            <a:extLst>
              <a:ext uri="{FF2B5EF4-FFF2-40B4-BE49-F238E27FC236}">
                <a16:creationId xmlns:a16="http://schemas.microsoft.com/office/drawing/2014/main" id="{0300D075-67DE-4333-8E0A-E4CC75B3F92C}"/>
              </a:ext>
            </a:extLst>
          </p:cNvPr>
          <p:cNvSpPr txBox="1"/>
          <p:nvPr/>
        </p:nvSpPr>
        <p:spPr>
          <a:xfrm>
            <a:off x="6844197" y="1544876"/>
            <a:ext cx="955710" cy="307777"/>
          </a:xfrm>
          <a:prstGeom prst="rect">
            <a:avLst/>
          </a:prstGeom>
          <a:noFill/>
        </p:spPr>
        <p:txBody>
          <a:bodyPr wrap="none" rtlCol="0">
            <a:spAutoFit/>
          </a:bodyPr>
          <a:lstStyle/>
          <a:p>
            <a:pPr algn="ctr"/>
            <a:r>
              <a:rPr lang="en-US" sz="1400" dirty="0">
                <a:solidFill>
                  <a:srgbClr val="FFFF00"/>
                </a:solidFill>
                <a:latin typeface="Candara" panose="020E0502030303020204" pitchFamily="34" charset="0"/>
              </a:rPr>
              <a:t>Heart rate</a:t>
            </a:r>
          </a:p>
        </p:txBody>
      </p:sp>
    </p:spTree>
    <p:extLst>
      <p:ext uri="{BB962C8B-B14F-4D97-AF65-F5344CB8AC3E}">
        <p14:creationId xmlns:p14="http://schemas.microsoft.com/office/powerpoint/2010/main" val="9365828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E821E89-2029-438D-8258-4696A56D9061}"/>
              </a:ext>
            </a:extLst>
          </p:cNvPr>
          <p:cNvSpPr txBox="1"/>
          <p:nvPr/>
        </p:nvSpPr>
        <p:spPr>
          <a:xfrm>
            <a:off x="1152702" y="2799392"/>
            <a:ext cx="9886595"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6000" dirty="0">
                <a:solidFill>
                  <a:schemeClr val="accent2">
                    <a:lumMod val="40000"/>
                    <a:lumOff val="60000"/>
                  </a:schemeClr>
                </a:solidFill>
                <a:latin typeface="Amasis MT Pro Black"/>
                <a:ea typeface="+mn-lt"/>
                <a:cs typeface="+mn-lt"/>
              </a:rPr>
              <a:t>Thank You</a:t>
            </a:r>
            <a:endParaRPr lang="en-US" sz="6000" dirty="0">
              <a:solidFill>
                <a:schemeClr val="accent2">
                  <a:lumMod val="40000"/>
                  <a:lumOff val="60000"/>
                </a:schemeClr>
              </a:solidFill>
              <a:latin typeface="Amasis MT Pro Black"/>
              <a:cs typeface="Calibri" panose="020F0502020204030204"/>
            </a:endParaRPr>
          </a:p>
        </p:txBody>
      </p:sp>
      <p:pic>
        <p:nvPicPr>
          <p:cNvPr id="1026" name="Picture 2" descr="MOSAIC Lab UMass - YouTube">
            <a:extLst>
              <a:ext uri="{FF2B5EF4-FFF2-40B4-BE49-F238E27FC236}">
                <a16:creationId xmlns:a16="http://schemas.microsoft.com/office/drawing/2014/main" id="{8D3464E7-14D4-4BFE-AB79-2CFD554CD41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14577" y="5455447"/>
            <a:ext cx="1284214" cy="1284214"/>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About NIDA | National Institute on Drug Abuse (NIDA)">
            <a:extLst>
              <a:ext uri="{FF2B5EF4-FFF2-40B4-BE49-F238E27FC236}">
                <a16:creationId xmlns:a16="http://schemas.microsoft.com/office/drawing/2014/main" id="{5A3EF909-37A6-4AEE-AC73-185341F5C39D}"/>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847368" y="5576579"/>
            <a:ext cx="1744624" cy="1163082"/>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UMassTox (@UMassTox) | Twitter">
            <a:extLst>
              <a:ext uri="{FF2B5EF4-FFF2-40B4-BE49-F238E27FC236}">
                <a16:creationId xmlns:a16="http://schemas.microsoft.com/office/drawing/2014/main" id="{AFBEF6CB-F957-4FE5-A512-00506CC16291}"/>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0551707" y="5455447"/>
            <a:ext cx="1284214" cy="1284214"/>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College of Information and Computer Sciences | UMass Amherst">
            <a:extLst>
              <a:ext uri="{FF2B5EF4-FFF2-40B4-BE49-F238E27FC236}">
                <a16:creationId xmlns:a16="http://schemas.microsoft.com/office/drawing/2014/main" id="{6D9214D8-2CD4-400D-9ADD-DD6AF76268C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56079" y="5392813"/>
            <a:ext cx="1346848" cy="13468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243542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40" name="CustomShape 1"/>
          <p:cNvSpPr/>
          <p:nvPr/>
        </p:nvSpPr>
        <p:spPr>
          <a:xfrm>
            <a:off x="1483200" y="122040"/>
            <a:ext cx="9226080" cy="640440"/>
          </a:xfrm>
          <a:prstGeom prst="rect">
            <a:avLst/>
          </a:prstGeom>
          <a:noFill/>
          <a:ln>
            <a:noFill/>
          </a:ln>
        </p:spPr>
        <p:style>
          <a:lnRef idx="0">
            <a:scrgbClr r="0" g="0" b="0"/>
          </a:lnRef>
          <a:fillRef idx="0">
            <a:scrgbClr r="0" g="0" b="0"/>
          </a:fillRef>
          <a:effectRef idx="0">
            <a:scrgbClr r="0" g="0" b="0"/>
          </a:effectRef>
          <a:fontRef idx="minor"/>
        </p:style>
        <p:txBody>
          <a:bodyPr/>
          <a:lstStyle/>
          <a:p>
            <a:pPr algn="ctr">
              <a:lnSpc>
                <a:spcPct val="100000"/>
              </a:lnSpc>
            </a:pPr>
            <a:r>
              <a:rPr lang="en-US" sz="3600" b="0" strike="noStrike" spc="-1">
                <a:solidFill>
                  <a:srgbClr val="F8CBAD"/>
                </a:solidFill>
                <a:latin typeface="Amasis MT Pro Black"/>
                <a:ea typeface="Calibri"/>
              </a:rPr>
              <a:t>Detrimental  Effects of Opioids</a:t>
            </a:r>
            <a:endParaRPr lang="en-US" sz="3600" b="0" strike="noStrike" spc="-1">
              <a:latin typeface="Arial"/>
            </a:endParaRPr>
          </a:p>
        </p:txBody>
      </p:sp>
      <p:pic>
        <p:nvPicPr>
          <p:cNvPr id="141" name="Picture 5"/>
          <p:cNvPicPr/>
          <p:nvPr/>
        </p:nvPicPr>
        <p:blipFill>
          <a:blip r:embed="rId3"/>
          <a:stretch/>
        </p:blipFill>
        <p:spPr>
          <a:xfrm>
            <a:off x="520560" y="3607560"/>
            <a:ext cx="3659040" cy="2438280"/>
          </a:xfrm>
          <a:prstGeom prst="rect">
            <a:avLst/>
          </a:prstGeom>
          <a:ln>
            <a:noFill/>
          </a:ln>
        </p:spPr>
      </p:pic>
      <p:pic>
        <p:nvPicPr>
          <p:cNvPr id="142" name="Picture 7"/>
          <p:cNvPicPr/>
          <p:nvPr/>
        </p:nvPicPr>
        <p:blipFill>
          <a:blip r:embed="rId4"/>
          <a:stretch/>
        </p:blipFill>
        <p:spPr>
          <a:xfrm>
            <a:off x="7756560" y="3429000"/>
            <a:ext cx="3804480" cy="2475360"/>
          </a:xfrm>
          <a:prstGeom prst="rect">
            <a:avLst/>
          </a:prstGeom>
          <a:ln>
            <a:noFill/>
          </a:ln>
        </p:spPr>
      </p:pic>
      <p:sp>
        <p:nvSpPr>
          <p:cNvPr id="143" name="CustomShape 2"/>
          <p:cNvSpPr/>
          <p:nvPr/>
        </p:nvSpPr>
        <p:spPr>
          <a:xfrm>
            <a:off x="-6116400" y="1320840"/>
            <a:ext cx="252720" cy="3646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1800" b="0" strike="noStrike" spc="-1">
                <a:solidFill>
                  <a:srgbClr val="000000"/>
                </a:solidFill>
                <a:latin typeface="Calibri"/>
              </a:rPr>
              <a:t> </a:t>
            </a:r>
            <a:endParaRPr lang="en-US" sz="1800" b="0" strike="noStrike" spc="-1">
              <a:latin typeface="Arial"/>
            </a:endParaRPr>
          </a:p>
        </p:txBody>
      </p:sp>
      <p:pic>
        <p:nvPicPr>
          <p:cNvPr id="144" name="Picture 11"/>
          <p:cNvPicPr/>
          <p:nvPr/>
        </p:nvPicPr>
        <p:blipFill>
          <a:blip r:embed="rId5"/>
          <a:stretch/>
        </p:blipFill>
        <p:spPr>
          <a:xfrm>
            <a:off x="4097160" y="1058040"/>
            <a:ext cx="3659040" cy="2052000"/>
          </a:xfrm>
          <a:prstGeom prst="rect">
            <a:avLst/>
          </a:prstGeom>
          <a:ln>
            <a:noFill/>
          </a:ln>
        </p:spPr>
      </p:pic>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45" name="CustomShape 1"/>
          <p:cNvSpPr/>
          <p:nvPr/>
        </p:nvSpPr>
        <p:spPr>
          <a:xfrm>
            <a:off x="1483200" y="122040"/>
            <a:ext cx="9226080" cy="640440"/>
          </a:xfrm>
          <a:prstGeom prst="rect">
            <a:avLst/>
          </a:prstGeom>
          <a:noFill/>
          <a:ln>
            <a:noFill/>
          </a:ln>
        </p:spPr>
        <p:style>
          <a:lnRef idx="0">
            <a:scrgbClr r="0" g="0" b="0"/>
          </a:lnRef>
          <a:fillRef idx="0">
            <a:scrgbClr r="0" g="0" b="0"/>
          </a:fillRef>
          <a:effectRef idx="0">
            <a:scrgbClr r="0" g="0" b="0"/>
          </a:effectRef>
          <a:fontRef idx="minor"/>
        </p:style>
        <p:txBody>
          <a:bodyPr/>
          <a:lstStyle/>
          <a:p>
            <a:pPr algn="ctr">
              <a:lnSpc>
                <a:spcPct val="100000"/>
              </a:lnSpc>
            </a:pPr>
            <a:r>
              <a:rPr lang="en-US" sz="3600" b="0" strike="noStrike" spc="-1">
                <a:solidFill>
                  <a:srgbClr val="F8CBAD"/>
                </a:solidFill>
                <a:latin typeface="Amasis MT Pro Black"/>
                <a:ea typeface="Calibri"/>
              </a:rPr>
              <a:t>Current SOTA opioid monitoring</a:t>
            </a:r>
            <a:endParaRPr lang="en-US" sz="3600" b="0" strike="noStrike" spc="-1">
              <a:latin typeface="Arial"/>
            </a:endParaRPr>
          </a:p>
        </p:txBody>
      </p:sp>
      <p:sp>
        <p:nvSpPr>
          <p:cNvPr id="146" name="CustomShape 2"/>
          <p:cNvSpPr/>
          <p:nvPr/>
        </p:nvSpPr>
        <p:spPr>
          <a:xfrm>
            <a:off x="4849920" y="4303800"/>
            <a:ext cx="6605280" cy="15526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2400" b="1" strike="noStrike" spc="-1">
                <a:solidFill>
                  <a:srgbClr val="F8CBAD"/>
                </a:solidFill>
                <a:latin typeface="Candara"/>
              </a:rPr>
              <a:t>Blood and  Urine testing</a:t>
            </a:r>
            <a:endParaRPr lang="en-US" sz="2400" b="0" strike="noStrike" spc="-1">
              <a:latin typeface="Arial"/>
            </a:endParaRPr>
          </a:p>
          <a:p>
            <a:pPr marL="343080" indent="-342720">
              <a:lnSpc>
                <a:spcPct val="100000"/>
              </a:lnSpc>
              <a:buClr>
                <a:srgbClr val="F8CBAD"/>
              </a:buClr>
              <a:buFont typeface="StarSymbol"/>
              <a:buChar char="-"/>
            </a:pPr>
            <a:r>
              <a:rPr lang="en-US" sz="2400" b="0" strike="noStrike" spc="-1">
                <a:solidFill>
                  <a:srgbClr val="F8CBAD"/>
                </a:solidFill>
                <a:latin typeface="Candara"/>
              </a:rPr>
              <a:t>Limited detection window</a:t>
            </a:r>
            <a:endParaRPr lang="en-US" sz="2400" b="0" strike="noStrike" spc="-1">
              <a:latin typeface="Arial"/>
            </a:endParaRPr>
          </a:p>
          <a:p>
            <a:pPr>
              <a:lnSpc>
                <a:spcPct val="100000"/>
              </a:lnSpc>
            </a:pPr>
            <a:r>
              <a:rPr lang="en-US" sz="2400" b="0" strike="noStrike" spc="-1">
                <a:solidFill>
                  <a:srgbClr val="F8CBAD"/>
                </a:solidFill>
                <a:latin typeface="Candara"/>
              </a:rPr>
              <a:t>-    No information about  timing, dose, or pattern</a:t>
            </a:r>
            <a:endParaRPr lang="en-US" sz="2400" b="0" strike="noStrike" spc="-1">
              <a:latin typeface="Arial"/>
            </a:endParaRPr>
          </a:p>
        </p:txBody>
      </p:sp>
      <p:sp>
        <p:nvSpPr>
          <p:cNvPr id="147" name="CustomShape 3"/>
          <p:cNvSpPr/>
          <p:nvPr/>
        </p:nvSpPr>
        <p:spPr>
          <a:xfrm>
            <a:off x="4849920" y="1634040"/>
            <a:ext cx="6605280" cy="11876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2400" b="1" strike="noStrike" spc="-1">
                <a:solidFill>
                  <a:srgbClr val="F8CBAD"/>
                </a:solidFill>
                <a:latin typeface="Candara"/>
              </a:rPr>
              <a:t>Self  Report</a:t>
            </a:r>
            <a:endParaRPr lang="en-US" sz="2400" b="0" strike="noStrike" spc="-1">
              <a:latin typeface="Arial"/>
            </a:endParaRPr>
          </a:p>
          <a:p>
            <a:pPr>
              <a:lnSpc>
                <a:spcPct val="100000"/>
              </a:lnSpc>
            </a:pPr>
            <a:r>
              <a:rPr lang="en-US" sz="2400" b="0" strike="noStrike" spc="-1">
                <a:solidFill>
                  <a:srgbClr val="F8CBAD"/>
                </a:solidFill>
                <a:latin typeface="Candara"/>
              </a:rPr>
              <a:t>- Recall-bias</a:t>
            </a:r>
            <a:endParaRPr lang="en-US" sz="2400" b="0" strike="noStrike" spc="-1">
              <a:latin typeface="Arial"/>
            </a:endParaRPr>
          </a:p>
          <a:p>
            <a:pPr>
              <a:lnSpc>
                <a:spcPct val="100000"/>
              </a:lnSpc>
            </a:pPr>
            <a:r>
              <a:rPr lang="en-US" sz="2400" b="0" strike="noStrike" spc="-1">
                <a:solidFill>
                  <a:srgbClr val="F8CBAD"/>
                </a:solidFill>
                <a:latin typeface="Candara"/>
              </a:rPr>
              <a:t>- Intentional mis-representation </a:t>
            </a:r>
            <a:endParaRPr lang="en-US" sz="2400" b="0" strike="noStrike" spc="-1">
              <a:latin typeface="Arial"/>
            </a:endParaRPr>
          </a:p>
        </p:txBody>
      </p:sp>
      <p:pic>
        <p:nvPicPr>
          <p:cNvPr id="148" name="Picture 3"/>
          <p:cNvPicPr/>
          <p:nvPr/>
        </p:nvPicPr>
        <p:blipFill>
          <a:blip r:embed="rId3"/>
          <a:stretch/>
        </p:blipFill>
        <p:spPr>
          <a:xfrm>
            <a:off x="891000" y="1162800"/>
            <a:ext cx="3477600" cy="2316240"/>
          </a:xfrm>
          <a:prstGeom prst="rect">
            <a:avLst/>
          </a:prstGeom>
          <a:ln>
            <a:noFill/>
          </a:ln>
        </p:spPr>
      </p:pic>
      <p:pic>
        <p:nvPicPr>
          <p:cNvPr id="149" name="Picture 5"/>
          <p:cNvPicPr/>
          <p:nvPr/>
        </p:nvPicPr>
        <p:blipFill>
          <a:blip r:embed="rId4"/>
          <a:stretch/>
        </p:blipFill>
        <p:spPr>
          <a:xfrm>
            <a:off x="774360" y="3696840"/>
            <a:ext cx="3578400" cy="2044800"/>
          </a:xfrm>
          <a:prstGeom prst="rect">
            <a:avLst/>
          </a:prstGeom>
          <a:ln>
            <a:noFill/>
          </a:ln>
        </p:spPr>
      </p:pic>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074" name="Picture 2" descr="Biden administration rescinds new guidelines on opioid use disorder  treatment | American Academy of Pediatrics">
            <a:extLst>
              <a:ext uri="{FF2B5EF4-FFF2-40B4-BE49-F238E27FC236}">
                <a16:creationId xmlns:a16="http://schemas.microsoft.com/office/drawing/2014/main" id="{255F9CF4-6B2D-40BB-AB51-4D013B122161}"/>
              </a:ext>
            </a:extLst>
          </p:cNvPr>
          <p:cNvPicPr>
            <a:picLocks noChangeAspect="1" noChangeArrowheads="1"/>
          </p:cNvPicPr>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0" cy="7275901"/>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E82F756D-CFAA-4D62-809B-8AF839F4FAF1}"/>
              </a:ext>
            </a:extLst>
          </p:cNvPr>
          <p:cNvSpPr txBox="1"/>
          <p:nvPr/>
        </p:nvSpPr>
        <p:spPr>
          <a:xfrm>
            <a:off x="1704623" y="1882987"/>
            <a:ext cx="8115582" cy="193899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4000" u="sng" dirty="0">
                <a:solidFill>
                  <a:schemeClr val="bg1"/>
                </a:solidFill>
                <a:latin typeface="Candara" panose="020E0502030303020204" pitchFamily="34" charset="0"/>
                <a:ea typeface="+mn-lt"/>
                <a:cs typeface="+mn-lt"/>
              </a:rPr>
              <a:t>No objective measure </a:t>
            </a:r>
            <a:r>
              <a:rPr lang="en-US" sz="4000" dirty="0">
                <a:solidFill>
                  <a:schemeClr val="bg1"/>
                </a:solidFill>
                <a:latin typeface="Candara" panose="020E0502030303020204" pitchFamily="34" charset="0"/>
                <a:ea typeface="+mn-lt"/>
                <a:cs typeface="+mn-lt"/>
              </a:rPr>
              <a:t>exists to monitor opioid use (or misuse) in real-time.</a:t>
            </a:r>
            <a:endParaRPr lang="en-US" sz="4000" dirty="0">
              <a:solidFill>
                <a:schemeClr val="bg1"/>
              </a:solidFill>
              <a:latin typeface="Candara" panose="020E0502030303020204" pitchFamily="34" charset="0"/>
              <a:cs typeface="Calibri" panose="020F0502020204030204"/>
            </a:endParaRPr>
          </a:p>
        </p:txBody>
      </p:sp>
    </p:spTree>
    <p:extLst>
      <p:ext uri="{BB962C8B-B14F-4D97-AF65-F5344CB8AC3E}">
        <p14:creationId xmlns:p14="http://schemas.microsoft.com/office/powerpoint/2010/main" val="15927177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52" name="CustomShape 1"/>
          <p:cNvSpPr/>
          <p:nvPr/>
        </p:nvSpPr>
        <p:spPr>
          <a:xfrm>
            <a:off x="192240" y="335160"/>
            <a:ext cx="9226080" cy="579240"/>
          </a:xfrm>
          <a:prstGeom prst="rect">
            <a:avLst/>
          </a:prstGeom>
          <a:noFill/>
          <a:ln>
            <a:noFill/>
          </a:ln>
        </p:spPr>
        <p:style>
          <a:lnRef idx="0">
            <a:scrgbClr r="0" g="0" b="0"/>
          </a:lnRef>
          <a:fillRef idx="0">
            <a:scrgbClr r="0" g="0" b="0"/>
          </a:fillRef>
          <a:effectRef idx="0">
            <a:scrgbClr r="0" g="0" b="0"/>
          </a:effectRef>
          <a:fontRef idx="minor"/>
        </p:style>
        <p:txBody>
          <a:bodyPr/>
          <a:lstStyle/>
          <a:p>
            <a:pPr algn="ctr">
              <a:lnSpc>
                <a:spcPct val="100000"/>
              </a:lnSpc>
            </a:pPr>
            <a:r>
              <a:rPr lang="en-US" sz="3200" b="0" strike="noStrike" spc="-1">
                <a:solidFill>
                  <a:srgbClr val="F8CBAD"/>
                </a:solidFill>
                <a:latin typeface="Amasis MT Pro Black"/>
                <a:ea typeface="Calibri"/>
              </a:rPr>
              <a:t>Opi-Track- In Hospital Field</a:t>
            </a:r>
            <a:r>
              <a:rPr lang="en-US" sz="2400" b="0" strike="noStrike" spc="-1">
                <a:solidFill>
                  <a:srgbClr val="843C0B"/>
                </a:solidFill>
                <a:latin typeface="Amasis MT Pro Black"/>
                <a:ea typeface="Calibri"/>
              </a:rPr>
              <a:t> </a:t>
            </a:r>
            <a:r>
              <a:rPr lang="en-US" sz="3200" b="0" strike="noStrike" spc="-1">
                <a:solidFill>
                  <a:srgbClr val="F8CBAD"/>
                </a:solidFill>
                <a:latin typeface="Amasis MT Pro Black"/>
                <a:ea typeface="Calibri"/>
              </a:rPr>
              <a:t>Study Design</a:t>
            </a:r>
            <a:endParaRPr lang="en-US" sz="3200" b="0" strike="noStrike" spc="-1">
              <a:latin typeface="Arial"/>
            </a:endParaRPr>
          </a:p>
        </p:txBody>
      </p:sp>
      <p:pic>
        <p:nvPicPr>
          <p:cNvPr id="153" name="Picture 2"/>
          <p:cNvPicPr/>
          <p:nvPr/>
        </p:nvPicPr>
        <p:blipFill>
          <a:blip r:embed="rId3"/>
          <a:stretch/>
        </p:blipFill>
        <p:spPr>
          <a:xfrm>
            <a:off x="731520" y="2318760"/>
            <a:ext cx="3516840" cy="2801880"/>
          </a:xfrm>
          <a:prstGeom prst="rect">
            <a:avLst/>
          </a:prstGeom>
          <a:ln>
            <a:noFill/>
          </a:ln>
        </p:spPr>
      </p:pic>
      <p:sp>
        <p:nvSpPr>
          <p:cNvPr id="154" name="CustomShape 2"/>
          <p:cNvSpPr/>
          <p:nvPr/>
        </p:nvSpPr>
        <p:spPr>
          <a:xfrm>
            <a:off x="645120" y="5334840"/>
            <a:ext cx="3652560" cy="700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2000" b="0" strike="noStrike" spc="-1">
                <a:solidFill>
                  <a:srgbClr val="F8CBAD"/>
                </a:solidFill>
                <a:latin typeface="Candara"/>
              </a:rPr>
              <a:t>Hospital patients receiving IV opioids </a:t>
            </a:r>
            <a:endParaRPr lang="en-US" sz="2000" b="0" strike="noStrike" spc="-1">
              <a:latin typeface="Arial"/>
            </a:endParaRPr>
          </a:p>
        </p:txBody>
      </p:sp>
      <p:grpSp>
        <p:nvGrpSpPr>
          <p:cNvPr id="155" name="Group 3"/>
          <p:cNvGrpSpPr/>
          <p:nvPr/>
        </p:nvGrpSpPr>
        <p:grpSpPr>
          <a:xfrm>
            <a:off x="5484600" y="2357640"/>
            <a:ext cx="5842440" cy="3467520"/>
            <a:chOff x="5484600" y="2357640"/>
            <a:chExt cx="5842440" cy="3467520"/>
          </a:xfrm>
        </p:grpSpPr>
        <p:pic>
          <p:nvPicPr>
            <p:cNvPr id="156" name="Picture 28"/>
            <p:cNvPicPr/>
            <p:nvPr/>
          </p:nvPicPr>
          <p:blipFill>
            <a:blip r:embed="rId4"/>
            <a:stretch/>
          </p:blipFill>
          <p:spPr>
            <a:xfrm>
              <a:off x="6111000" y="2357640"/>
              <a:ext cx="1867680" cy="2801880"/>
            </a:xfrm>
            <a:prstGeom prst="rect">
              <a:avLst/>
            </a:prstGeom>
            <a:ln>
              <a:noFill/>
            </a:ln>
          </p:spPr>
        </p:pic>
        <p:sp>
          <p:nvSpPr>
            <p:cNvPr id="157" name="CustomShape 4"/>
            <p:cNvSpPr/>
            <p:nvPr/>
          </p:nvSpPr>
          <p:spPr>
            <a:xfrm>
              <a:off x="5484600" y="5429880"/>
              <a:ext cx="3309840" cy="3952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2000" b="0" strike="noStrike" spc="-1">
                  <a:solidFill>
                    <a:srgbClr val="F8CBAD"/>
                  </a:solidFill>
                  <a:latin typeface="Candara"/>
                </a:rPr>
                <a:t>Empatica (E4) wristband</a:t>
              </a:r>
              <a:endParaRPr lang="en-US" sz="2000" b="0" strike="noStrike" spc="-1">
                <a:latin typeface="Arial"/>
              </a:endParaRPr>
            </a:p>
          </p:txBody>
        </p:sp>
        <p:sp>
          <p:nvSpPr>
            <p:cNvPr id="158" name="Line 5"/>
            <p:cNvSpPr/>
            <p:nvPr/>
          </p:nvSpPr>
          <p:spPr>
            <a:xfrm flipV="1">
              <a:off x="8080560" y="3672000"/>
              <a:ext cx="636480" cy="86760"/>
            </a:xfrm>
            <a:prstGeom prst="line">
              <a:avLst/>
            </a:prstGeom>
            <a:ln w="15840">
              <a:solidFill>
                <a:schemeClr val="accent2">
                  <a:lumMod val="40000"/>
                  <a:lumOff val="60000"/>
                </a:schemeClr>
              </a:solidFill>
            </a:ln>
          </p:spPr>
          <p:style>
            <a:lnRef idx="1">
              <a:schemeClr val="accent1"/>
            </a:lnRef>
            <a:fillRef idx="0">
              <a:schemeClr val="accent1"/>
            </a:fillRef>
            <a:effectRef idx="0">
              <a:schemeClr val="accent1"/>
            </a:effectRef>
            <a:fontRef idx="minor"/>
          </p:style>
        </p:sp>
        <p:sp>
          <p:nvSpPr>
            <p:cNvPr id="159" name="Line 6"/>
            <p:cNvSpPr/>
            <p:nvPr/>
          </p:nvSpPr>
          <p:spPr>
            <a:xfrm>
              <a:off x="8898480" y="2947320"/>
              <a:ext cx="360" cy="983160"/>
            </a:xfrm>
            <a:prstGeom prst="line">
              <a:avLst/>
            </a:prstGeom>
            <a:ln w="15840">
              <a:solidFill>
                <a:schemeClr val="accent2">
                  <a:lumMod val="40000"/>
                  <a:lumOff val="60000"/>
                </a:schemeClr>
              </a:solidFill>
            </a:ln>
          </p:spPr>
          <p:style>
            <a:lnRef idx="1">
              <a:schemeClr val="accent1"/>
            </a:lnRef>
            <a:fillRef idx="0">
              <a:schemeClr val="accent1"/>
            </a:fillRef>
            <a:effectRef idx="0">
              <a:schemeClr val="accent1"/>
            </a:effectRef>
            <a:fontRef idx="minor"/>
          </p:style>
        </p:sp>
        <p:sp>
          <p:nvSpPr>
            <p:cNvPr id="160" name="CustomShape 7"/>
            <p:cNvSpPr/>
            <p:nvPr/>
          </p:nvSpPr>
          <p:spPr>
            <a:xfrm>
              <a:off x="8898840" y="2947680"/>
              <a:ext cx="506520" cy="360"/>
            </a:xfrm>
            <a:custGeom>
              <a:avLst/>
              <a:gdLst/>
              <a:ahLst/>
              <a:cxnLst/>
              <a:rect l="l" t="t" r="r" b="b"/>
              <a:pathLst>
                <a:path w="21600" h="21600">
                  <a:moveTo>
                    <a:pt x="0" y="0"/>
                  </a:moveTo>
                  <a:lnTo>
                    <a:pt x="21600" y="21600"/>
                  </a:lnTo>
                </a:path>
              </a:pathLst>
            </a:custGeom>
            <a:noFill/>
            <a:ln w="15840">
              <a:solidFill>
                <a:schemeClr val="accent2">
                  <a:lumMod val="40000"/>
                  <a:lumOff val="60000"/>
                </a:schemeClr>
              </a:solidFill>
              <a:tailEnd type="triangle" w="med" len="med"/>
            </a:ln>
          </p:spPr>
          <p:style>
            <a:lnRef idx="1">
              <a:schemeClr val="accent1"/>
            </a:lnRef>
            <a:fillRef idx="0">
              <a:schemeClr val="accent1"/>
            </a:fillRef>
            <a:effectRef idx="0">
              <a:schemeClr val="accent1"/>
            </a:effectRef>
            <a:fontRef idx="minor"/>
          </p:style>
        </p:sp>
        <p:sp>
          <p:nvSpPr>
            <p:cNvPr id="161" name="CustomShape 8"/>
            <p:cNvSpPr/>
            <p:nvPr/>
          </p:nvSpPr>
          <p:spPr>
            <a:xfrm>
              <a:off x="9115920" y="2760120"/>
              <a:ext cx="1913760" cy="33372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1600" b="0" strike="noStrike" spc="-1">
                  <a:solidFill>
                    <a:srgbClr val="F8CBAD"/>
                  </a:solidFill>
                  <a:latin typeface="Candara"/>
                </a:rPr>
                <a:t>    Accelerometer</a:t>
              </a:r>
              <a:endParaRPr lang="en-US" sz="1600" b="0" strike="noStrike" spc="-1">
                <a:latin typeface="Arial"/>
              </a:endParaRPr>
            </a:p>
          </p:txBody>
        </p:sp>
        <p:sp>
          <p:nvSpPr>
            <p:cNvPr id="162" name="CustomShape 9"/>
            <p:cNvSpPr/>
            <p:nvPr/>
          </p:nvSpPr>
          <p:spPr>
            <a:xfrm>
              <a:off x="8916840" y="3439080"/>
              <a:ext cx="506520" cy="360"/>
            </a:xfrm>
            <a:custGeom>
              <a:avLst/>
              <a:gdLst/>
              <a:ahLst/>
              <a:cxnLst/>
              <a:rect l="l" t="t" r="r" b="b"/>
              <a:pathLst>
                <a:path w="21600" h="21600">
                  <a:moveTo>
                    <a:pt x="0" y="0"/>
                  </a:moveTo>
                  <a:lnTo>
                    <a:pt x="21600" y="21600"/>
                  </a:lnTo>
                </a:path>
              </a:pathLst>
            </a:custGeom>
            <a:noFill/>
            <a:ln w="15840">
              <a:solidFill>
                <a:schemeClr val="accent2">
                  <a:lumMod val="40000"/>
                  <a:lumOff val="60000"/>
                </a:schemeClr>
              </a:solidFill>
              <a:tailEnd type="triangle" w="med" len="med"/>
            </a:ln>
          </p:spPr>
          <p:style>
            <a:lnRef idx="1">
              <a:schemeClr val="accent1"/>
            </a:lnRef>
            <a:fillRef idx="0">
              <a:schemeClr val="accent1"/>
            </a:fillRef>
            <a:effectRef idx="0">
              <a:schemeClr val="accent1"/>
            </a:effectRef>
            <a:fontRef idx="minor"/>
          </p:style>
        </p:sp>
        <p:sp>
          <p:nvSpPr>
            <p:cNvPr id="163" name="CustomShape 10"/>
            <p:cNvSpPr/>
            <p:nvPr/>
          </p:nvSpPr>
          <p:spPr>
            <a:xfrm>
              <a:off x="9100080" y="3257640"/>
              <a:ext cx="2215800" cy="33372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1600" b="0" strike="noStrike" spc="-1">
                  <a:solidFill>
                    <a:srgbClr val="F8CBAD"/>
                  </a:solidFill>
                  <a:latin typeface="Candara"/>
                </a:rPr>
                <a:t>    Skin Temperature</a:t>
              </a:r>
              <a:endParaRPr lang="en-US" sz="1600" b="0" strike="noStrike" spc="-1">
                <a:latin typeface="Arial"/>
              </a:endParaRPr>
            </a:p>
          </p:txBody>
        </p:sp>
        <p:sp>
          <p:nvSpPr>
            <p:cNvPr id="164" name="CustomShape 11"/>
            <p:cNvSpPr/>
            <p:nvPr/>
          </p:nvSpPr>
          <p:spPr>
            <a:xfrm>
              <a:off x="8916840" y="3930480"/>
              <a:ext cx="506520" cy="360"/>
            </a:xfrm>
            <a:custGeom>
              <a:avLst/>
              <a:gdLst/>
              <a:ahLst/>
              <a:cxnLst/>
              <a:rect l="l" t="t" r="r" b="b"/>
              <a:pathLst>
                <a:path w="21600" h="21600">
                  <a:moveTo>
                    <a:pt x="0" y="0"/>
                  </a:moveTo>
                  <a:lnTo>
                    <a:pt x="21600" y="21600"/>
                  </a:lnTo>
                </a:path>
              </a:pathLst>
            </a:custGeom>
            <a:noFill/>
            <a:ln w="15840">
              <a:solidFill>
                <a:schemeClr val="accent2">
                  <a:lumMod val="40000"/>
                  <a:lumOff val="60000"/>
                </a:schemeClr>
              </a:solidFill>
              <a:tailEnd type="triangle" w="med" len="med"/>
            </a:ln>
          </p:spPr>
          <p:style>
            <a:lnRef idx="1">
              <a:schemeClr val="accent1"/>
            </a:lnRef>
            <a:fillRef idx="0">
              <a:schemeClr val="accent1"/>
            </a:fillRef>
            <a:effectRef idx="0">
              <a:schemeClr val="accent1"/>
            </a:effectRef>
            <a:fontRef idx="minor"/>
          </p:style>
        </p:sp>
        <p:sp>
          <p:nvSpPr>
            <p:cNvPr id="165" name="CustomShape 12"/>
            <p:cNvSpPr/>
            <p:nvPr/>
          </p:nvSpPr>
          <p:spPr>
            <a:xfrm>
              <a:off x="9352080" y="3638160"/>
              <a:ext cx="1738800" cy="5770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gn="ctr">
                <a:lnSpc>
                  <a:spcPct val="100000"/>
                </a:lnSpc>
              </a:pPr>
              <a:r>
                <a:rPr lang="en-US" sz="1600" b="0" strike="noStrike" spc="-1">
                  <a:solidFill>
                    <a:srgbClr val="F8CBAD"/>
                  </a:solidFill>
                  <a:latin typeface="Candara"/>
                </a:rPr>
                <a:t>Electrodermal</a:t>
              </a:r>
              <a:endParaRPr lang="en-US" sz="1600" b="0" strike="noStrike" spc="-1">
                <a:latin typeface="Arial"/>
              </a:endParaRPr>
            </a:p>
            <a:p>
              <a:pPr algn="ctr">
                <a:lnSpc>
                  <a:spcPct val="100000"/>
                </a:lnSpc>
              </a:pPr>
              <a:r>
                <a:rPr lang="en-US" sz="1600" b="0" strike="noStrike" spc="-1">
                  <a:solidFill>
                    <a:srgbClr val="F8CBAD"/>
                  </a:solidFill>
                  <a:latin typeface="Candara"/>
                </a:rPr>
                <a:t> Activity</a:t>
              </a:r>
              <a:endParaRPr lang="en-US" sz="1600" b="0" strike="noStrike" spc="-1">
                <a:latin typeface="Arial"/>
              </a:endParaRPr>
            </a:p>
          </p:txBody>
        </p:sp>
        <p:sp>
          <p:nvSpPr>
            <p:cNvPr id="166" name="Line 13"/>
            <p:cNvSpPr/>
            <p:nvPr/>
          </p:nvSpPr>
          <p:spPr>
            <a:xfrm>
              <a:off x="8898480" y="3914280"/>
              <a:ext cx="360" cy="982800"/>
            </a:xfrm>
            <a:prstGeom prst="line">
              <a:avLst/>
            </a:prstGeom>
            <a:ln w="15840">
              <a:solidFill>
                <a:schemeClr val="accent2">
                  <a:lumMod val="40000"/>
                  <a:lumOff val="60000"/>
                </a:schemeClr>
              </a:solidFill>
            </a:ln>
          </p:spPr>
          <p:style>
            <a:lnRef idx="1">
              <a:schemeClr val="accent1"/>
            </a:lnRef>
            <a:fillRef idx="0">
              <a:schemeClr val="accent1"/>
            </a:fillRef>
            <a:effectRef idx="0">
              <a:schemeClr val="accent1"/>
            </a:effectRef>
            <a:fontRef idx="minor"/>
          </p:style>
        </p:sp>
        <p:sp>
          <p:nvSpPr>
            <p:cNvPr id="167" name="CustomShape 14"/>
            <p:cNvSpPr/>
            <p:nvPr/>
          </p:nvSpPr>
          <p:spPr>
            <a:xfrm>
              <a:off x="8916840" y="4439880"/>
              <a:ext cx="506520" cy="360"/>
            </a:xfrm>
            <a:custGeom>
              <a:avLst/>
              <a:gdLst/>
              <a:ahLst/>
              <a:cxnLst/>
              <a:rect l="l" t="t" r="r" b="b"/>
              <a:pathLst>
                <a:path w="21600" h="21600">
                  <a:moveTo>
                    <a:pt x="0" y="0"/>
                  </a:moveTo>
                  <a:lnTo>
                    <a:pt x="21600" y="21600"/>
                  </a:lnTo>
                </a:path>
              </a:pathLst>
            </a:custGeom>
            <a:noFill/>
            <a:ln w="15840">
              <a:solidFill>
                <a:schemeClr val="accent2">
                  <a:lumMod val="40000"/>
                  <a:lumOff val="60000"/>
                </a:schemeClr>
              </a:solidFill>
              <a:tailEnd type="triangle" w="med" len="med"/>
            </a:ln>
          </p:spPr>
          <p:style>
            <a:lnRef idx="1">
              <a:schemeClr val="accent1"/>
            </a:lnRef>
            <a:fillRef idx="0">
              <a:schemeClr val="accent1"/>
            </a:fillRef>
            <a:effectRef idx="0">
              <a:schemeClr val="accent1"/>
            </a:effectRef>
            <a:fontRef idx="minor"/>
          </p:style>
        </p:sp>
        <p:sp>
          <p:nvSpPr>
            <p:cNvPr id="168" name="CustomShape 15"/>
            <p:cNvSpPr/>
            <p:nvPr/>
          </p:nvSpPr>
          <p:spPr>
            <a:xfrm>
              <a:off x="9117360" y="4270680"/>
              <a:ext cx="2209680" cy="33372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1600" b="0" strike="noStrike" spc="-1">
                  <a:solidFill>
                    <a:srgbClr val="F8CBAD"/>
                  </a:solidFill>
                  <a:latin typeface="Candara"/>
                </a:rPr>
                <a:t>    Interbeat Interval</a:t>
              </a:r>
              <a:endParaRPr lang="en-US" sz="1600" b="0" strike="noStrike" spc="-1">
                <a:latin typeface="Arial"/>
              </a:endParaRPr>
            </a:p>
          </p:txBody>
        </p:sp>
        <p:sp>
          <p:nvSpPr>
            <p:cNvPr id="169" name="CustomShape 16"/>
            <p:cNvSpPr/>
            <p:nvPr/>
          </p:nvSpPr>
          <p:spPr>
            <a:xfrm>
              <a:off x="8898840" y="4876560"/>
              <a:ext cx="506520" cy="360"/>
            </a:xfrm>
            <a:custGeom>
              <a:avLst/>
              <a:gdLst/>
              <a:ahLst/>
              <a:cxnLst/>
              <a:rect l="l" t="t" r="r" b="b"/>
              <a:pathLst>
                <a:path w="21600" h="21600">
                  <a:moveTo>
                    <a:pt x="0" y="0"/>
                  </a:moveTo>
                  <a:lnTo>
                    <a:pt x="21600" y="21600"/>
                  </a:lnTo>
                </a:path>
              </a:pathLst>
            </a:custGeom>
            <a:noFill/>
            <a:ln w="15840">
              <a:solidFill>
                <a:schemeClr val="accent2">
                  <a:lumMod val="40000"/>
                  <a:lumOff val="60000"/>
                </a:schemeClr>
              </a:solidFill>
              <a:tailEnd type="triangle" w="med" len="med"/>
            </a:ln>
          </p:spPr>
          <p:style>
            <a:lnRef idx="1">
              <a:schemeClr val="accent1"/>
            </a:lnRef>
            <a:fillRef idx="0">
              <a:schemeClr val="accent1"/>
            </a:fillRef>
            <a:effectRef idx="0">
              <a:schemeClr val="accent1"/>
            </a:effectRef>
            <a:fontRef idx="minor"/>
          </p:style>
        </p:sp>
        <p:sp>
          <p:nvSpPr>
            <p:cNvPr id="170" name="CustomShape 17"/>
            <p:cNvSpPr/>
            <p:nvPr/>
          </p:nvSpPr>
          <p:spPr>
            <a:xfrm>
              <a:off x="9379440" y="4707360"/>
              <a:ext cx="1222200" cy="33372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1600" b="0" strike="noStrike" spc="-1">
                  <a:solidFill>
                    <a:srgbClr val="F8CBAD"/>
                  </a:solidFill>
                  <a:latin typeface="Candara"/>
                </a:rPr>
                <a:t>Heart rate</a:t>
              </a:r>
              <a:endParaRPr lang="en-US" sz="1600" b="0" strike="noStrike" spc="-1">
                <a:latin typeface="Arial"/>
              </a:endParaRPr>
            </a:p>
          </p:txBody>
        </p:sp>
      </p:gr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71" name="CustomShape 1"/>
          <p:cNvSpPr/>
          <p:nvPr/>
        </p:nvSpPr>
        <p:spPr>
          <a:xfrm>
            <a:off x="1483200" y="122040"/>
            <a:ext cx="9225360" cy="5785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gn="ctr">
              <a:lnSpc>
                <a:spcPct val="100000"/>
              </a:lnSpc>
            </a:pPr>
            <a:r>
              <a:rPr lang="en-US" sz="3200" b="0" strike="noStrike" spc="-1">
                <a:solidFill>
                  <a:srgbClr val="F8CBAD"/>
                </a:solidFill>
                <a:latin typeface="Amasis MT Pro Black"/>
                <a:ea typeface="Calibri"/>
              </a:rPr>
              <a:t>User</a:t>
            </a:r>
            <a:r>
              <a:rPr lang="en-US" sz="2400" b="0" strike="noStrike" spc="-1">
                <a:solidFill>
                  <a:srgbClr val="843C0B"/>
                </a:solidFill>
                <a:latin typeface="Amasis MT Pro Black"/>
                <a:ea typeface="Calibri"/>
              </a:rPr>
              <a:t> </a:t>
            </a:r>
            <a:r>
              <a:rPr lang="en-US" sz="3200" b="0" strike="noStrike" spc="-1">
                <a:solidFill>
                  <a:srgbClr val="F8CBAD"/>
                </a:solidFill>
                <a:latin typeface="Amasis MT Pro Black"/>
                <a:ea typeface="Calibri"/>
              </a:rPr>
              <a:t>Study</a:t>
            </a:r>
            <a:endParaRPr lang="en-US" sz="3200" b="0" strike="noStrike" spc="-1">
              <a:latin typeface="Arial"/>
            </a:endParaRPr>
          </a:p>
        </p:txBody>
      </p:sp>
      <p:grpSp>
        <p:nvGrpSpPr>
          <p:cNvPr id="172" name="Group 2"/>
          <p:cNvGrpSpPr/>
          <p:nvPr/>
        </p:nvGrpSpPr>
        <p:grpSpPr>
          <a:xfrm>
            <a:off x="7863840" y="4457160"/>
            <a:ext cx="798480" cy="754920"/>
            <a:chOff x="7863840" y="4457160"/>
            <a:chExt cx="798480" cy="754920"/>
          </a:xfrm>
        </p:grpSpPr>
        <p:sp>
          <p:nvSpPr>
            <p:cNvPr id="173" name="CustomShape 3"/>
            <p:cNvSpPr/>
            <p:nvPr/>
          </p:nvSpPr>
          <p:spPr>
            <a:xfrm>
              <a:off x="7863840" y="4584600"/>
              <a:ext cx="798480" cy="240840"/>
            </a:xfrm>
            <a:custGeom>
              <a:avLst/>
              <a:gdLst/>
              <a:ahLst/>
              <a:cxnLst/>
              <a:rect l="l" t="t" r="r" b="b"/>
              <a:pathLst>
                <a:path w="3375378" h="846667">
                  <a:moveTo>
                    <a:pt x="366896" y="0"/>
                  </a:moveTo>
                  <a:lnTo>
                    <a:pt x="3008482" y="0"/>
                  </a:lnTo>
                  <a:cubicBezTo>
                    <a:pt x="3211113" y="0"/>
                    <a:pt x="3375378" y="164265"/>
                    <a:pt x="3375378" y="366896"/>
                  </a:cubicBezTo>
                  <a:lnTo>
                    <a:pt x="3375378" y="846667"/>
                  </a:lnTo>
                  <a:lnTo>
                    <a:pt x="0" y="846667"/>
                  </a:lnTo>
                  <a:lnTo>
                    <a:pt x="0" y="366896"/>
                  </a:lnTo>
                  <a:cubicBezTo>
                    <a:pt x="0" y="164265"/>
                    <a:pt x="164265" y="0"/>
                    <a:pt x="366896" y="0"/>
                  </a:cubicBezTo>
                  <a:close/>
                </a:path>
              </a:pathLst>
            </a:cu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lstStyle/>
            <a:p>
              <a:pPr algn="ctr">
                <a:lnSpc>
                  <a:spcPct val="100000"/>
                </a:lnSpc>
              </a:pPr>
              <a:r>
                <a:rPr lang="en-US" sz="1800" b="0" strike="noStrike" spc="-1">
                  <a:solidFill>
                    <a:srgbClr val="843C0B"/>
                  </a:solidFill>
                  <a:latin typeface="Calibri"/>
                  <a:ea typeface="DejaVu Sans"/>
                </a:rPr>
                <a:t>  </a:t>
              </a:r>
              <a:endParaRPr lang="en-US" sz="1800" b="0" strike="noStrike" spc="-1">
                <a:latin typeface="Arial"/>
              </a:endParaRPr>
            </a:p>
          </p:txBody>
        </p:sp>
        <p:sp>
          <p:nvSpPr>
            <p:cNvPr id="174" name="CustomShape 4"/>
            <p:cNvSpPr/>
            <p:nvPr/>
          </p:nvSpPr>
          <p:spPr>
            <a:xfrm>
              <a:off x="7863840" y="4826160"/>
              <a:ext cx="798480" cy="385920"/>
            </a:xfrm>
            <a:custGeom>
              <a:avLst/>
              <a:gdLst/>
              <a:ahLst/>
              <a:cxnLst/>
              <a:rect l="l" t="t" r="r" b="b"/>
              <a:pathLst>
                <a:path w="3375378" h="1354667">
                  <a:moveTo>
                    <a:pt x="0" y="0"/>
                  </a:moveTo>
                  <a:lnTo>
                    <a:pt x="3375378" y="0"/>
                  </a:lnTo>
                  <a:lnTo>
                    <a:pt x="3375378" y="987771"/>
                  </a:lnTo>
                  <a:cubicBezTo>
                    <a:pt x="3375378" y="1190402"/>
                    <a:pt x="3211113" y="1354667"/>
                    <a:pt x="3008482" y="1354667"/>
                  </a:cubicBezTo>
                  <a:lnTo>
                    <a:pt x="366896" y="1354667"/>
                  </a:lnTo>
                  <a:cubicBezTo>
                    <a:pt x="164265" y="1354667"/>
                    <a:pt x="0" y="1190402"/>
                    <a:pt x="0" y="987771"/>
                  </a:cubicBez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175" name="CustomShape 5"/>
            <p:cNvSpPr/>
            <p:nvPr/>
          </p:nvSpPr>
          <p:spPr>
            <a:xfrm>
              <a:off x="7960320" y="4487760"/>
              <a:ext cx="100440" cy="218160"/>
            </a:xfrm>
            <a:prstGeom prst="roundRect">
              <a:avLst>
                <a:gd name="adj" fmla="val 32456"/>
              </a:avLst>
            </a:prstGeom>
            <a:solidFill>
              <a:srgbClr val="EDCAB4"/>
            </a:solidFill>
            <a:ln>
              <a:noFill/>
            </a:ln>
          </p:spPr>
          <p:style>
            <a:lnRef idx="2">
              <a:schemeClr val="accent1">
                <a:shade val="50000"/>
              </a:schemeClr>
            </a:lnRef>
            <a:fillRef idx="1">
              <a:schemeClr val="accent1"/>
            </a:fillRef>
            <a:effectRef idx="0">
              <a:schemeClr val="accent1"/>
            </a:effectRef>
            <a:fontRef idx="minor"/>
          </p:style>
        </p:sp>
        <p:sp>
          <p:nvSpPr>
            <p:cNvPr id="176" name="CustomShape 6"/>
            <p:cNvSpPr/>
            <p:nvPr/>
          </p:nvSpPr>
          <p:spPr>
            <a:xfrm>
              <a:off x="7944480" y="4457160"/>
              <a:ext cx="132480" cy="265320"/>
            </a:xfrm>
            <a:prstGeom prst="roundRect">
              <a:avLst>
                <a:gd name="adj" fmla="val 32456"/>
              </a:avLst>
            </a:prstGeom>
            <a:solidFill>
              <a:schemeClr val="accent3">
                <a:alpha val="50000"/>
              </a:schemeClr>
            </a:solidFill>
            <a:ln>
              <a:noFill/>
            </a:ln>
          </p:spPr>
          <p:style>
            <a:lnRef idx="0">
              <a:scrgbClr r="0" g="0" b="0"/>
            </a:lnRef>
            <a:fillRef idx="0">
              <a:scrgbClr r="0" g="0" b="0"/>
            </a:fillRef>
            <a:effectRef idx="0">
              <a:scrgbClr r="0" g="0" b="0"/>
            </a:effectRef>
            <a:fontRef idx="minor"/>
          </p:style>
        </p:sp>
        <p:sp>
          <p:nvSpPr>
            <p:cNvPr id="177" name="CustomShape 7"/>
            <p:cNvSpPr/>
            <p:nvPr/>
          </p:nvSpPr>
          <p:spPr>
            <a:xfrm>
              <a:off x="8503200" y="4498560"/>
              <a:ext cx="100440" cy="218160"/>
            </a:xfrm>
            <a:prstGeom prst="roundRect">
              <a:avLst>
                <a:gd name="adj" fmla="val 32456"/>
              </a:avLst>
            </a:prstGeom>
            <a:solidFill>
              <a:srgbClr val="EDCAB4"/>
            </a:solidFill>
            <a:ln>
              <a:noFill/>
            </a:ln>
          </p:spPr>
          <p:style>
            <a:lnRef idx="2">
              <a:schemeClr val="accent1">
                <a:shade val="50000"/>
              </a:schemeClr>
            </a:lnRef>
            <a:fillRef idx="1">
              <a:schemeClr val="accent1"/>
            </a:fillRef>
            <a:effectRef idx="0">
              <a:schemeClr val="accent1"/>
            </a:effectRef>
            <a:fontRef idx="minor"/>
          </p:style>
        </p:sp>
        <p:sp>
          <p:nvSpPr>
            <p:cNvPr id="178" name="CustomShape 8"/>
            <p:cNvSpPr/>
            <p:nvPr/>
          </p:nvSpPr>
          <p:spPr>
            <a:xfrm>
              <a:off x="8483040" y="4475160"/>
              <a:ext cx="132480" cy="265320"/>
            </a:xfrm>
            <a:prstGeom prst="roundRect">
              <a:avLst>
                <a:gd name="adj" fmla="val 32456"/>
              </a:avLst>
            </a:prstGeom>
            <a:solidFill>
              <a:schemeClr val="accent3">
                <a:alpha val="50000"/>
              </a:schemeClr>
            </a:solidFill>
            <a:ln>
              <a:noFill/>
            </a:ln>
          </p:spPr>
          <p:style>
            <a:lnRef idx="0">
              <a:scrgbClr r="0" g="0" b="0"/>
            </a:lnRef>
            <a:fillRef idx="0">
              <a:scrgbClr r="0" g="0" b="0"/>
            </a:fillRef>
            <a:effectRef idx="0">
              <a:scrgbClr r="0" g="0" b="0"/>
            </a:effectRef>
            <a:fontRef idx="minor"/>
          </p:style>
        </p:sp>
      </p:grpSp>
      <p:sp>
        <p:nvSpPr>
          <p:cNvPr id="179" name="Line 9"/>
          <p:cNvSpPr/>
          <p:nvPr/>
        </p:nvSpPr>
        <p:spPr>
          <a:xfrm>
            <a:off x="8820360" y="4863240"/>
            <a:ext cx="764280" cy="360"/>
          </a:xfrm>
          <a:prstGeom prst="line">
            <a:avLst/>
          </a:prstGeom>
          <a:ln w="15840">
            <a:solidFill>
              <a:schemeClr val="accent2">
                <a:lumMod val="75000"/>
              </a:schemeClr>
            </a:solidFill>
            <a:round/>
          </a:ln>
        </p:spPr>
        <p:style>
          <a:lnRef idx="1">
            <a:schemeClr val="accent1"/>
          </a:lnRef>
          <a:fillRef idx="0">
            <a:schemeClr val="accent1"/>
          </a:fillRef>
          <a:effectRef idx="0">
            <a:schemeClr val="accent1"/>
          </a:effectRef>
          <a:fontRef idx="minor"/>
        </p:style>
      </p:sp>
      <p:sp>
        <p:nvSpPr>
          <p:cNvPr id="180" name="CustomShape 10"/>
          <p:cNvSpPr/>
          <p:nvPr/>
        </p:nvSpPr>
        <p:spPr>
          <a:xfrm>
            <a:off x="9669600" y="4694040"/>
            <a:ext cx="1353960" cy="33300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1600" b="0" strike="noStrike" spc="-1">
                <a:solidFill>
                  <a:srgbClr val="F8CBAD"/>
                </a:solidFill>
                <a:latin typeface="Candara"/>
                <a:ea typeface="DejaVu Sans"/>
              </a:rPr>
              <a:t>2070</a:t>
            </a:r>
            <a:r>
              <a:rPr lang="en-US" sz="1600" b="0" strike="noStrike" spc="-1">
                <a:solidFill>
                  <a:srgbClr val="843C0B"/>
                </a:solidFill>
                <a:latin typeface="Candara"/>
                <a:ea typeface="DejaVu Sans"/>
              </a:rPr>
              <a:t> </a:t>
            </a:r>
            <a:r>
              <a:rPr lang="en-US" sz="1600" b="0" strike="noStrike" spc="-1">
                <a:solidFill>
                  <a:srgbClr val="F8CBAD"/>
                </a:solidFill>
                <a:latin typeface="Candara"/>
                <a:ea typeface="DejaVu Sans"/>
              </a:rPr>
              <a:t>Hours</a:t>
            </a:r>
            <a:endParaRPr lang="en-US" sz="1600" b="0" strike="noStrike" spc="-1">
              <a:latin typeface="Arial"/>
            </a:endParaRPr>
          </a:p>
        </p:txBody>
      </p:sp>
      <p:sp>
        <p:nvSpPr>
          <p:cNvPr id="181" name="Line 11"/>
          <p:cNvSpPr/>
          <p:nvPr/>
        </p:nvSpPr>
        <p:spPr>
          <a:xfrm>
            <a:off x="9326880" y="3486600"/>
            <a:ext cx="211320" cy="0"/>
          </a:xfrm>
          <a:prstGeom prst="line">
            <a:avLst/>
          </a:prstGeom>
          <a:ln w="15840">
            <a:solidFill>
              <a:schemeClr val="accent2">
                <a:lumMod val="75000"/>
              </a:schemeClr>
            </a:solidFill>
            <a:round/>
          </a:ln>
        </p:spPr>
        <p:style>
          <a:lnRef idx="1">
            <a:schemeClr val="accent1"/>
          </a:lnRef>
          <a:fillRef idx="0">
            <a:schemeClr val="accent1"/>
          </a:fillRef>
          <a:effectRef idx="0">
            <a:schemeClr val="accent1"/>
          </a:effectRef>
          <a:fontRef idx="minor"/>
        </p:style>
      </p:sp>
      <p:sp>
        <p:nvSpPr>
          <p:cNvPr id="182" name="CustomShape 12"/>
          <p:cNvSpPr/>
          <p:nvPr/>
        </p:nvSpPr>
        <p:spPr>
          <a:xfrm>
            <a:off x="9501120" y="3332520"/>
            <a:ext cx="2471040" cy="33300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1600" b="0" strike="noStrike" spc="-1">
                <a:solidFill>
                  <a:srgbClr val="F8CBAD"/>
                </a:solidFill>
                <a:latin typeface="Candara"/>
                <a:ea typeface="DejaVu Sans"/>
              </a:rPr>
              <a:t>339 IV administrations</a:t>
            </a:r>
            <a:endParaRPr lang="en-US" sz="1600" b="0" strike="noStrike" spc="-1">
              <a:latin typeface="Arial"/>
            </a:endParaRPr>
          </a:p>
        </p:txBody>
      </p:sp>
      <p:sp>
        <p:nvSpPr>
          <p:cNvPr id="183" name="CustomShape 13"/>
          <p:cNvSpPr/>
          <p:nvPr/>
        </p:nvSpPr>
        <p:spPr>
          <a:xfrm>
            <a:off x="6773760" y="3293640"/>
            <a:ext cx="2644560" cy="3639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800" b="0" strike="noStrike" spc="-1">
                <a:solidFill>
                  <a:srgbClr val="FFFF00"/>
                </a:solidFill>
                <a:latin typeface="Candara"/>
                <a:ea typeface="DejaVu Sans"/>
              </a:rPr>
              <a:t>Total Administrations </a:t>
            </a:r>
            <a:endParaRPr lang="en-US" sz="1800" b="0" strike="noStrike" spc="-1">
              <a:latin typeface="Arial"/>
            </a:endParaRPr>
          </a:p>
        </p:txBody>
      </p:sp>
      <p:pic>
        <p:nvPicPr>
          <p:cNvPr id="184" name="Picture 3"/>
          <p:cNvPicPr/>
          <p:nvPr/>
        </p:nvPicPr>
        <p:blipFill>
          <a:blip r:embed="rId3"/>
          <a:stretch/>
        </p:blipFill>
        <p:spPr>
          <a:xfrm>
            <a:off x="278640" y="617760"/>
            <a:ext cx="6435360" cy="6239160"/>
          </a:xfrm>
          <a:prstGeom prst="rect">
            <a:avLst/>
          </a:prstGeom>
          <a:ln>
            <a:noFill/>
          </a:ln>
        </p:spPr>
      </p:pic>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B2B4DB0-73F9-4220-B8C4-EAC3F5EB6B91}"/>
              </a:ext>
            </a:extLst>
          </p:cNvPr>
          <p:cNvSpPr txBox="1"/>
          <p:nvPr/>
        </p:nvSpPr>
        <p:spPr>
          <a:xfrm>
            <a:off x="0" y="98551"/>
            <a:ext cx="9886595"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solidFill>
                  <a:schemeClr val="accent2">
                    <a:lumMod val="40000"/>
                    <a:lumOff val="60000"/>
                  </a:schemeClr>
                </a:solidFill>
                <a:latin typeface="Amasis MT Pro Black"/>
                <a:ea typeface="+mn-lt"/>
                <a:cs typeface="+mn-lt"/>
              </a:rPr>
              <a:t>Physiological changes associated with opioid administration</a:t>
            </a:r>
            <a:endParaRPr lang="en-US" dirty="0">
              <a:solidFill>
                <a:schemeClr val="accent2">
                  <a:lumMod val="40000"/>
                  <a:lumOff val="60000"/>
                </a:schemeClr>
              </a:solidFill>
              <a:latin typeface="Amasis MT Pro Black"/>
              <a:cs typeface="Calibri" panose="020F0502020204030204"/>
            </a:endParaRPr>
          </a:p>
        </p:txBody>
      </p:sp>
      <p:pic>
        <p:nvPicPr>
          <p:cNvPr id="4" name="Picture 3" descr="Chart, box and whisker chart&#10;&#10;Description automatically generated">
            <a:extLst>
              <a:ext uri="{FF2B5EF4-FFF2-40B4-BE49-F238E27FC236}">
                <a16:creationId xmlns:a16="http://schemas.microsoft.com/office/drawing/2014/main" id="{52FC8C95-C062-4168-AB31-79C474D44DF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80874" y="4283613"/>
            <a:ext cx="3346747" cy="2409307"/>
          </a:xfrm>
          <a:prstGeom prst="rect">
            <a:avLst/>
          </a:prstGeom>
        </p:spPr>
      </p:pic>
      <p:pic>
        <p:nvPicPr>
          <p:cNvPr id="9" name="Picture 8" descr="Chart, box and whisker chart&#10;&#10;Description automatically generated">
            <a:extLst>
              <a:ext uri="{FF2B5EF4-FFF2-40B4-BE49-F238E27FC236}">
                <a16:creationId xmlns:a16="http://schemas.microsoft.com/office/drawing/2014/main" id="{65BA433F-16D2-49DA-825E-1B2F1951ED6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85840" y="921434"/>
            <a:ext cx="3651928" cy="2507566"/>
          </a:xfrm>
          <a:prstGeom prst="rect">
            <a:avLst/>
          </a:prstGeom>
        </p:spPr>
      </p:pic>
      <p:pic>
        <p:nvPicPr>
          <p:cNvPr id="12" name="Picture 11" descr="Chart, box and whisker chart&#10;&#10;Description automatically generated">
            <a:extLst>
              <a:ext uri="{FF2B5EF4-FFF2-40B4-BE49-F238E27FC236}">
                <a16:creationId xmlns:a16="http://schemas.microsoft.com/office/drawing/2014/main" id="{4E8254C0-6496-4932-A9A8-37148E208FD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5731" y="4096140"/>
            <a:ext cx="3622094" cy="2502703"/>
          </a:xfrm>
          <a:prstGeom prst="rect">
            <a:avLst/>
          </a:prstGeom>
        </p:spPr>
      </p:pic>
      <p:pic>
        <p:nvPicPr>
          <p:cNvPr id="15" name="Picture 14" descr="Chart, box and whisker chart&#10;&#10;Description automatically generated">
            <a:extLst>
              <a:ext uri="{FF2B5EF4-FFF2-40B4-BE49-F238E27FC236}">
                <a16:creationId xmlns:a16="http://schemas.microsoft.com/office/drawing/2014/main" id="{0058C988-4132-42AB-A6E3-535C7D6968F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5731" y="921434"/>
            <a:ext cx="3592659" cy="2507566"/>
          </a:xfrm>
          <a:prstGeom prst="rect">
            <a:avLst/>
          </a:prstGeom>
        </p:spPr>
      </p:pic>
      <p:pic>
        <p:nvPicPr>
          <p:cNvPr id="19" name="Picture 18" descr="Chart, box and whisker chart&#10;&#10;Description automatically generated">
            <a:extLst>
              <a:ext uri="{FF2B5EF4-FFF2-40B4-BE49-F238E27FC236}">
                <a16:creationId xmlns:a16="http://schemas.microsoft.com/office/drawing/2014/main" id="{15E7EDEF-3EB2-49FA-BAAE-7AA27DCE8F1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911127" y="2491739"/>
            <a:ext cx="3990182" cy="2699385"/>
          </a:xfrm>
          <a:prstGeom prst="rect">
            <a:avLst/>
          </a:prstGeom>
        </p:spPr>
      </p:pic>
    </p:spTree>
    <p:extLst>
      <p:ext uri="{BB962C8B-B14F-4D97-AF65-F5344CB8AC3E}">
        <p14:creationId xmlns:p14="http://schemas.microsoft.com/office/powerpoint/2010/main" val="3438507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52312EE-68C8-461F-A2C6-35542778930B}"/>
              </a:ext>
            </a:extLst>
          </p:cNvPr>
          <p:cNvSpPr txBox="1"/>
          <p:nvPr/>
        </p:nvSpPr>
        <p:spPr>
          <a:xfrm>
            <a:off x="0" y="214610"/>
            <a:ext cx="9886595"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3200" dirty="0">
                <a:solidFill>
                  <a:schemeClr val="accent2">
                    <a:lumMod val="40000"/>
                    <a:lumOff val="60000"/>
                  </a:schemeClr>
                </a:solidFill>
                <a:latin typeface="Amasis MT Pro Black"/>
                <a:ea typeface="+mn-lt"/>
                <a:cs typeface="+mn-lt"/>
              </a:rPr>
              <a:t>Channel-Temporal</a:t>
            </a:r>
            <a:r>
              <a:rPr lang="en-US" sz="2400" dirty="0">
                <a:solidFill>
                  <a:schemeClr val="accent2">
                    <a:lumMod val="40000"/>
                    <a:lumOff val="60000"/>
                  </a:schemeClr>
                </a:solidFill>
                <a:latin typeface="Amasis MT Pro Black"/>
                <a:ea typeface="+mn-lt"/>
                <a:cs typeface="+mn-lt"/>
              </a:rPr>
              <a:t> </a:t>
            </a:r>
            <a:r>
              <a:rPr lang="en-US" sz="3200" dirty="0">
                <a:solidFill>
                  <a:schemeClr val="accent2">
                    <a:lumMod val="40000"/>
                    <a:lumOff val="60000"/>
                  </a:schemeClr>
                </a:solidFill>
                <a:latin typeface="Amasis MT Pro Black"/>
                <a:ea typeface="+mn-lt"/>
                <a:cs typeface="+mn-lt"/>
              </a:rPr>
              <a:t>Attention</a:t>
            </a:r>
            <a:r>
              <a:rPr lang="en-US" sz="2400" dirty="0">
                <a:solidFill>
                  <a:schemeClr val="accent2">
                    <a:lumMod val="40000"/>
                    <a:lumOff val="60000"/>
                  </a:schemeClr>
                </a:solidFill>
                <a:latin typeface="Amasis MT Pro Black"/>
                <a:ea typeface="+mn-lt"/>
                <a:cs typeface="+mn-lt"/>
              </a:rPr>
              <a:t> </a:t>
            </a:r>
            <a:r>
              <a:rPr lang="en-US" sz="3200" dirty="0">
                <a:solidFill>
                  <a:schemeClr val="accent2">
                    <a:lumMod val="40000"/>
                    <a:lumOff val="60000"/>
                  </a:schemeClr>
                </a:solidFill>
                <a:latin typeface="Amasis MT Pro Black"/>
                <a:ea typeface="+mn-lt"/>
                <a:cs typeface="+mn-lt"/>
              </a:rPr>
              <a:t>TCN</a:t>
            </a:r>
            <a:r>
              <a:rPr lang="en-US" sz="2400" dirty="0">
                <a:solidFill>
                  <a:schemeClr val="accent2">
                    <a:lumMod val="40000"/>
                    <a:lumOff val="60000"/>
                  </a:schemeClr>
                </a:solidFill>
                <a:latin typeface="Amasis MT Pro Black"/>
                <a:ea typeface="+mn-lt"/>
                <a:cs typeface="+mn-lt"/>
              </a:rPr>
              <a:t> </a:t>
            </a:r>
            <a:r>
              <a:rPr lang="en-US" sz="3200" dirty="0">
                <a:solidFill>
                  <a:schemeClr val="accent2">
                    <a:lumMod val="40000"/>
                    <a:lumOff val="60000"/>
                  </a:schemeClr>
                </a:solidFill>
                <a:latin typeface="Amasis MT Pro Black"/>
                <a:ea typeface="+mn-lt"/>
                <a:cs typeface="+mn-lt"/>
              </a:rPr>
              <a:t>(CTA-TCN)</a:t>
            </a:r>
            <a:endParaRPr lang="en-US" sz="3200" dirty="0">
              <a:solidFill>
                <a:schemeClr val="accent2">
                  <a:lumMod val="40000"/>
                  <a:lumOff val="60000"/>
                </a:schemeClr>
              </a:solidFill>
              <a:latin typeface="Amasis MT Pro Black"/>
              <a:cs typeface="Calibri" panose="020F0502020204030204"/>
            </a:endParaRPr>
          </a:p>
        </p:txBody>
      </p:sp>
      <p:pic>
        <p:nvPicPr>
          <p:cNvPr id="8" name="Picture 7" descr="Graphical user interface, text, application, chat or text message&#10;&#10;Description automatically generated">
            <a:extLst>
              <a:ext uri="{FF2B5EF4-FFF2-40B4-BE49-F238E27FC236}">
                <a16:creationId xmlns:a16="http://schemas.microsoft.com/office/drawing/2014/main" id="{3ED2856C-8EED-4B23-A2B8-A8CE6DEE329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190099"/>
            <a:ext cx="12192000" cy="2477802"/>
          </a:xfrm>
          <a:prstGeom prst="rect">
            <a:avLst/>
          </a:prstGeom>
        </p:spPr>
      </p:pic>
      <p:pic>
        <p:nvPicPr>
          <p:cNvPr id="2054" name="Picture 6">
            <a:extLst>
              <a:ext uri="{FF2B5EF4-FFF2-40B4-BE49-F238E27FC236}">
                <a16:creationId xmlns:a16="http://schemas.microsoft.com/office/drawing/2014/main" id="{78F8ED02-E904-43B8-A4AA-6B0124F0856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12720" y="5233289"/>
            <a:ext cx="7985760" cy="53410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C8AC3075-95E4-4D42-9AA4-69501DB4EBF5}"/>
              </a:ext>
            </a:extLst>
          </p:cNvPr>
          <p:cNvSpPr/>
          <p:nvPr/>
        </p:nvSpPr>
        <p:spPr>
          <a:xfrm>
            <a:off x="0" y="3133724"/>
            <a:ext cx="1796902" cy="469885"/>
          </a:xfrm>
          <a:prstGeom prst="rect">
            <a:avLst/>
          </a:prstGeom>
          <a:noFill/>
          <a:ln w="762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E9911B3E-3BD9-4B7B-9EE9-053568BB9497}"/>
              </a:ext>
            </a:extLst>
          </p:cNvPr>
          <p:cNvSpPr/>
          <p:nvPr/>
        </p:nvSpPr>
        <p:spPr>
          <a:xfrm>
            <a:off x="0" y="4081265"/>
            <a:ext cx="1796902" cy="543294"/>
          </a:xfrm>
          <a:prstGeom prst="rect">
            <a:avLst/>
          </a:prstGeom>
          <a:noFill/>
          <a:ln w="762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7811424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1996</TotalTime>
  <Words>1659</Words>
  <Application>Microsoft Office PowerPoint</Application>
  <PresentationFormat>Widescreen</PresentationFormat>
  <Paragraphs>195</Paragraphs>
  <Slides>21</Slides>
  <Notes>21</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21</vt:i4>
      </vt:variant>
    </vt:vector>
  </HeadingPairs>
  <TitlesOfParts>
    <vt:vector size="33" baseType="lpstr">
      <vt:lpstr>Amasis MT Pro Black</vt:lpstr>
      <vt:lpstr>Amasis MT Pro Medium</vt:lpstr>
      <vt:lpstr>Arial</vt:lpstr>
      <vt:lpstr>Arial,Sans-Serif</vt:lpstr>
      <vt:lpstr>Calibri</vt:lpstr>
      <vt:lpstr>Calibri Light</vt:lpstr>
      <vt:lpstr>Candara</vt:lpstr>
      <vt:lpstr>LinLibertineT</vt:lpstr>
      <vt:lpstr>Slack-Lato</vt:lpstr>
      <vt:lpstr>StarSymbol</vt:lpstr>
      <vt:lpstr>Times New Roman</vt:lpstr>
      <vt:lpstr>office theme</vt:lpstr>
      <vt:lpstr>OpiTrack: A Wearable-based Clinical Opioid Use Tracker with Temporal Convolutional Attention Networks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Bhanu Teja</cp:lastModifiedBy>
  <cp:revision>251</cp:revision>
  <dcterms:created xsi:type="dcterms:W3CDTF">2021-07-30T01:51:56Z</dcterms:created>
  <dcterms:modified xsi:type="dcterms:W3CDTF">2021-08-28T02:01:12Z</dcterms:modified>
</cp:coreProperties>
</file>

<file path=docProps/thumbnail.jpeg>
</file>